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56" r:id="rId2"/>
    <p:sldId id="322" r:id="rId3"/>
    <p:sldId id="323" r:id="rId4"/>
    <p:sldId id="324" r:id="rId5"/>
    <p:sldId id="325" r:id="rId6"/>
    <p:sldId id="326" r:id="rId7"/>
    <p:sldId id="327" r:id="rId8"/>
    <p:sldId id="328" r:id="rId9"/>
    <p:sldId id="329" r:id="rId10"/>
    <p:sldId id="333" r:id="rId11"/>
    <p:sldId id="332" r:id="rId12"/>
    <p:sldId id="331" r:id="rId13"/>
    <p:sldId id="330" r:id="rId14"/>
    <p:sldId id="334" r:id="rId15"/>
    <p:sldId id="335" r:id="rId16"/>
    <p:sldId id="336" r:id="rId17"/>
    <p:sldId id="337" r:id="rId18"/>
    <p:sldId id="338" r:id="rId19"/>
    <p:sldId id="339" r:id="rId20"/>
    <p:sldId id="340" r:id="rId21"/>
    <p:sldId id="341" r:id="rId22"/>
    <p:sldId id="342" r:id="rId23"/>
    <p:sldId id="344" r:id="rId24"/>
    <p:sldId id="345" r:id="rId25"/>
    <p:sldId id="346" r:id="rId26"/>
    <p:sldId id="347" r:id="rId27"/>
    <p:sldId id="348" r:id="rId28"/>
    <p:sldId id="349" r:id="rId29"/>
    <p:sldId id="350" r:id="rId30"/>
    <p:sldId id="352" r:id="rId31"/>
    <p:sldId id="351" r:id="rId32"/>
    <p:sldId id="353" r:id="rId33"/>
    <p:sldId id="354" r:id="rId34"/>
    <p:sldId id="355" r:id="rId35"/>
    <p:sldId id="356" r:id="rId36"/>
    <p:sldId id="357" r:id="rId37"/>
    <p:sldId id="358" r:id="rId38"/>
    <p:sldId id="359" r:id="rId39"/>
    <p:sldId id="360" r:id="rId40"/>
    <p:sldId id="361" r:id="rId41"/>
    <p:sldId id="362" r:id="rId42"/>
    <p:sldId id="363" r:id="rId43"/>
    <p:sldId id="364" r:id="rId44"/>
    <p:sldId id="365" r:id="rId45"/>
  </p:sldIdLst>
  <p:sldSz cx="9144000" cy="6858000" type="screen4x3"/>
  <p:notesSz cx="6858000" cy="9144000"/>
  <p:custDataLst>
    <p:tags r:id="rId4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DC41"/>
    <a:srgbClr val="324A63"/>
    <a:srgbClr val="8282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00" autoAdjust="0"/>
    <p:restoredTop sz="76128" autoAdjust="0"/>
  </p:normalViewPr>
  <p:slideViewPr>
    <p:cSldViewPr snapToGrid="0" snapToObjects="1">
      <p:cViewPr varScale="1">
        <p:scale>
          <a:sx n="73" d="100"/>
          <a:sy n="73" d="100"/>
        </p:scale>
        <p:origin x="123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tags" Target="tags/tag1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-1995038704"/>
        <c:axId val="-2074207728"/>
        <c:axId val="-1969721424"/>
      </c:bar3DChart>
      <c:catAx>
        <c:axId val="-19950387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074207728"/>
        <c:crosses val="autoZero"/>
        <c:auto val="1"/>
        <c:lblAlgn val="ctr"/>
        <c:lblOffset val="100"/>
        <c:noMultiLvlLbl val="0"/>
      </c:catAx>
      <c:valAx>
        <c:axId val="-207420772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1995038704"/>
        <c:crosses val="autoZero"/>
        <c:crossBetween val="between"/>
      </c:valAx>
      <c:serAx>
        <c:axId val="-1969721424"/>
        <c:scaling>
          <c:orientation val="minMax"/>
        </c:scaling>
        <c:delete val="0"/>
        <c:axPos val="b"/>
        <c:majorTickMark val="out"/>
        <c:minorTickMark val="none"/>
        <c:tickLblPos val="nextTo"/>
        <c:crossAx val="-2074207728"/>
        <c:crosses val="autoZero"/>
      </c:ser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4E4CDF-A71E-C54A-B797-F727693795B5}" type="doc">
      <dgm:prSet loTypeId="urn:microsoft.com/office/officeart/2005/8/layout/arrow5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003DB9-5977-DE41-A6A5-5A82054B0CB3}">
      <dgm:prSet/>
      <dgm:spPr>
        <a:solidFill>
          <a:schemeClr val="bg1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1600" dirty="0" smtClean="0">
              <a:solidFill>
                <a:schemeClr val="tx1"/>
              </a:solidFill>
            </a:rPr>
            <a:t>Synchronous RPC</a:t>
          </a:r>
          <a:endParaRPr lang="en-US" sz="1600" dirty="0">
            <a:solidFill>
              <a:schemeClr val="tx1"/>
            </a:solidFill>
          </a:endParaRPr>
        </a:p>
      </dgm:t>
    </dgm:pt>
    <dgm:pt modelId="{E508C2D1-5C1B-7949-9F53-D4540B1673CB}" type="parTrans" cxnId="{3569A3AC-EA39-5A4F-8E44-ED65E1E5D0C1}">
      <dgm:prSet/>
      <dgm:spPr/>
      <dgm:t>
        <a:bodyPr/>
        <a:lstStyle/>
        <a:p>
          <a:endParaRPr lang="en-US"/>
        </a:p>
      </dgm:t>
    </dgm:pt>
    <dgm:pt modelId="{2142841D-A806-3F44-9EC5-60AC320C0234}" type="sibTrans" cxnId="{3569A3AC-EA39-5A4F-8E44-ED65E1E5D0C1}">
      <dgm:prSet/>
      <dgm:spPr/>
      <dgm:t>
        <a:bodyPr/>
        <a:lstStyle/>
        <a:p>
          <a:endParaRPr lang="en-US"/>
        </a:p>
      </dgm:t>
    </dgm:pt>
    <dgm:pt modelId="{60EDF695-0C8D-9442-9B96-331A9A335C03}">
      <dgm:prSet custT="1"/>
      <dgm:spPr>
        <a:solidFill>
          <a:schemeClr val="bg1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1400" dirty="0" smtClean="0">
              <a:solidFill>
                <a:schemeClr val="tx1"/>
              </a:solidFill>
            </a:rPr>
            <a:t>behaves much like a subroutine call</a:t>
          </a:r>
          <a:endParaRPr lang="en-US" sz="1400" dirty="0">
            <a:solidFill>
              <a:schemeClr val="tx1"/>
            </a:solidFill>
          </a:endParaRPr>
        </a:p>
      </dgm:t>
    </dgm:pt>
    <dgm:pt modelId="{EF9A924D-CAA4-684B-A513-5A8CBC185B9D}" type="parTrans" cxnId="{DEBD9CDC-BD1E-5D4D-9050-5521595399D4}">
      <dgm:prSet/>
      <dgm:spPr/>
      <dgm:t>
        <a:bodyPr/>
        <a:lstStyle/>
        <a:p>
          <a:endParaRPr lang="en-US"/>
        </a:p>
      </dgm:t>
    </dgm:pt>
    <dgm:pt modelId="{CEC1CAEA-D053-3345-A2B0-8E610262D8C1}" type="sibTrans" cxnId="{DEBD9CDC-BD1E-5D4D-9050-5521595399D4}">
      <dgm:prSet/>
      <dgm:spPr/>
      <dgm:t>
        <a:bodyPr/>
        <a:lstStyle/>
        <a:p>
          <a:endParaRPr lang="en-US"/>
        </a:p>
      </dgm:t>
    </dgm:pt>
    <dgm:pt modelId="{59ECDD6F-F570-1745-9877-1D6136C9E7B0}">
      <dgm:prSet custT="1"/>
      <dgm:spPr>
        <a:solidFill>
          <a:schemeClr val="bg1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1400" dirty="0" smtClean="0">
              <a:solidFill>
                <a:schemeClr val="tx1"/>
              </a:solidFill>
            </a:rPr>
            <a:t>behavior is predictable</a:t>
          </a:r>
          <a:endParaRPr lang="en-US" sz="1400" dirty="0">
            <a:solidFill>
              <a:schemeClr val="tx1"/>
            </a:solidFill>
          </a:endParaRPr>
        </a:p>
      </dgm:t>
    </dgm:pt>
    <dgm:pt modelId="{F2D28EE1-34E9-5F49-8F75-62264A0ED094}" type="parTrans" cxnId="{AA0737EE-5220-324C-8BF0-44A921E22630}">
      <dgm:prSet/>
      <dgm:spPr/>
      <dgm:t>
        <a:bodyPr/>
        <a:lstStyle/>
        <a:p>
          <a:endParaRPr lang="en-US"/>
        </a:p>
      </dgm:t>
    </dgm:pt>
    <dgm:pt modelId="{68E0186D-3963-E34C-8A24-023326176143}" type="sibTrans" cxnId="{AA0737EE-5220-324C-8BF0-44A921E22630}">
      <dgm:prSet/>
      <dgm:spPr/>
      <dgm:t>
        <a:bodyPr/>
        <a:lstStyle/>
        <a:p>
          <a:endParaRPr lang="en-US"/>
        </a:p>
      </dgm:t>
    </dgm:pt>
    <dgm:pt modelId="{E8E38A0C-8C88-9B4A-9A5C-6457AFFD8916}">
      <dgm:prSet custT="1"/>
      <dgm:spPr>
        <a:solidFill>
          <a:schemeClr val="bg1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1400" dirty="0" smtClean="0">
              <a:solidFill>
                <a:schemeClr val="tx1"/>
              </a:solidFill>
            </a:rPr>
            <a:t>however, it fails to exploit fully the parallelism inherent in distributed applications</a:t>
          </a:r>
          <a:endParaRPr lang="en-US" sz="1400" dirty="0">
            <a:solidFill>
              <a:schemeClr val="tx1"/>
            </a:solidFill>
          </a:endParaRPr>
        </a:p>
      </dgm:t>
    </dgm:pt>
    <dgm:pt modelId="{0EE01D2D-EF91-DA45-9BC5-BC7FD5D86F80}" type="parTrans" cxnId="{870A7E0F-EDD3-074A-AB8B-6E03E9B9CCAB}">
      <dgm:prSet/>
      <dgm:spPr/>
      <dgm:t>
        <a:bodyPr/>
        <a:lstStyle/>
        <a:p>
          <a:endParaRPr lang="en-US"/>
        </a:p>
      </dgm:t>
    </dgm:pt>
    <dgm:pt modelId="{04944719-EFA1-A44C-A179-BE262FB24BF1}" type="sibTrans" cxnId="{870A7E0F-EDD3-074A-AB8B-6E03E9B9CCAB}">
      <dgm:prSet/>
      <dgm:spPr/>
      <dgm:t>
        <a:bodyPr/>
        <a:lstStyle/>
        <a:p>
          <a:endParaRPr lang="en-US"/>
        </a:p>
      </dgm:t>
    </dgm:pt>
    <dgm:pt modelId="{54EF1593-C1AC-9A4D-992A-B3AF8B58D2FA}">
      <dgm:prSet custT="1"/>
      <dgm:spPr>
        <a:solidFill>
          <a:schemeClr val="bg1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1400" dirty="0" smtClean="0">
              <a:solidFill>
                <a:schemeClr val="tx1"/>
              </a:solidFill>
            </a:rPr>
            <a:t>this limits the kind of interaction the distributed application can have, resulting in lower performance</a:t>
          </a:r>
          <a:endParaRPr lang="en-US" sz="1400" dirty="0">
            <a:solidFill>
              <a:schemeClr val="tx1"/>
            </a:solidFill>
          </a:endParaRPr>
        </a:p>
      </dgm:t>
    </dgm:pt>
    <dgm:pt modelId="{327DF55C-2C45-9948-BB3B-598FDD7C3675}" type="parTrans" cxnId="{E33442EB-6B58-7042-95E7-33B9047A0167}">
      <dgm:prSet/>
      <dgm:spPr/>
      <dgm:t>
        <a:bodyPr/>
        <a:lstStyle/>
        <a:p>
          <a:endParaRPr lang="en-US"/>
        </a:p>
      </dgm:t>
    </dgm:pt>
    <dgm:pt modelId="{C31AAD33-548C-D24D-AE28-349C2A065C51}" type="sibTrans" cxnId="{E33442EB-6B58-7042-95E7-33B9047A0167}">
      <dgm:prSet/>
      <dgm:spPr/>
      <dgm:t>
        <a:bodyPr/>
        <a:lstStyle/>
        <a:p>
          <a:endParaRPr lang="en-US"/>
        </a:p>
      </dgm:t>
    </dgm:pt>
    <dgm:pt modelId="{25787C76-09FE-9341-8BA7-A44A3359BCFB}">
      <dgm:prSet/>
      <dgm:spPr>
        <a:solidFill>
          <a:schemeClr val="bg1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1600" dirty="0" smtClean="0">
              <a:solidFill>
                <a:schemeClr val="tx1"/>
              </a:solidFill>
            </a:rPr>
            <a:t>Asynchronous RPC</a:t>
          </a:r>
          <a:endParaRPr lang="en-US" sz="1600" dirty="0">
            <a:solidFill>
              <a:schemeClr val="tx1"/>
            </a:solidFill>
          </a:endParaRPr>
        </a:p>
      </dgm:t>
    </dgm:pt>
    <dgm:pt modelId="{9AB46D64-F014-5046-BA18-0AD093A71BA3}" type="parTrans" cxnId="{E9AC62AD-3B44-9B47-88D8-2FDA54B88A2A}">
      <dgm:prSet/>
      <dgm:spPr/>
      <dgm:t>
        <a:bodyPr/>
        <a:lstStyle/>
        <a:p>
          <a:endParaRPr lang="en-US"/>
        </a:p>
      </dgm:t>
    </dgm:pt>
    <dgm:pt modelId="{BC53F88A-9985-F048-96CE-022C1D2A6F4F}" type="sibTrans" cxnId="{E9AC62AD-3B44-9B47-88D8-2FDA54B88A2A}">
      <dgm:prSet/>
      <dgm:spPr/>
      <dgm:t>
        <a:bodyPr/>
        <a:lstStyle/>
        <a:p>
          <a:endParaRPr lang="en-US"/>
        </a:p>
      </dgm:t>
    </dgm:pt>
    <dgm:pt modelId="{B4D5AD2D-497C-EA48-8951-1EC368869E4E}">
      <dgm:prSet custT="1"/>
      <dgm:spPr>
        <a:solidFill>
          <a:schemeClr val="bg1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1400" dirty="0" smtClean="0">
              <a:solidFill>
                <a:schemeClr val="tx1"/>
              </a:solidFill>
            </a:rPr>
            <a:t>does not block the caller</a:t>
          </a:r>
          <a:endParaRPr lang="en-US" sz="1400" dirty="0">
            <a:solidFill>
              <a:schemeClr val="tx1"/>
            </a:solidFill>
          </a:endParaRPr>
        </a:p>
      </dgm:t>
    </dgm:pt>
    <dgm:pt modelId="{E824EA69-0B8D-4747-B0A4-EAFA65232951}" type="parTrans" cxnId="{60EF253A-FB18-4A4E-8B0B-2E29B89EF750}">
      <dgm:prSet/>
      <dgm:spPr/>
      <dgm:t>
        <a:bodyPr/>
        <a:lstStyle/>
        <a:p>
          <a:endParaRPr lang="en-US"/>
        </a:p>
      </dgm:t>
    </dgm:pt>
    <dgm:pt modelId="{7C249705-0B63-B941-B0F5-E2CC19CF67D0}" type="sibTrans" cxnId="{60EF253A-FB18-4A4E-8B0B-2E29B89EF750}">
      <dgm:prSet/>
      <dgm:spPr/>
      <dgm:t>
        <a:bodyPr/>
        <a:lstStyle/>
        <a:p>
          <a:endParaRPr lang="en-US"/>
        </a:p>
      </dgm:t>
    </dgm:pt>
    <dgm:pt modelId="{3D720ACE-4288-7B44-B31E-F3AE0F6312C6}">
      <dgm:prSet custT="1"/>
      <dgm:spPr>
        <a:solidFill>
          <a:schemeClr val="bg1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1400" dirty="0" smtClean="0">
              <a:solidFill>
                <a:schemeClr val="tx1"/>
              </a:solidFill>
            </a:rPr>
            <a:t>replies can be received as and when they are needed</a:t>
          </a:r>
          <a:endParaRPr lang="en-US" sz="1400" dirty="0">
            <a:solidFill>
              <a:schemeClr val="tx1"/>
            </a:solidFill>
          </a:endParaRPr>
        </a:p>
      </dgm:t>
    </dgm:pt>
    <dgm:pt modelId="{17C93A06-0850-1944-8A60-3A4F2F92F135}" type="parTrans" cxnId="{B57D659E-28CC-9B4E-9ADC-ED11CBFD5DC8}">
      <dgm:prSet/>
      <dgm:spPr/>
      <dgm:t>
        <a:bodyPr/>
        <a:lstStyle/>
        <a:p>
          <a:endParaRPr lang="en-US"/>
        </a:p>
      </dgm:t>
    </dgm:pt>
    <dgm:pt modelId="{8E36CD10-4C6C-DE48-BA79-4D1396D20016}" type="sibTrans" cxnId="{B57D659E-28CC-9B4E-9ADC-ED11CBFD5DC8}">
      <dgm:prSet/>
      <dgm:spPr/>
      <dgm:t>
        <a:bodyPr/>
        <a:lstStyle/>
        <a:p>
          <a:endParaRPr lang="en-US"/>
        </a:p>
      </dgm:t>
    </dgm:pt>
    <dgm:pt modelId="{3FBF6AC8-1876-CE4F-B81B-33F4D4E61498}">
      <dgm:prSet custT="1"/>
      <dgm:spPr>
        <a:solidFill>
          <a:schemeClr val="bg1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1400" dirty="0" smtClean="0">
              <a:solidFill>
                <a:schemeClr val="tx1"/>
              </a:solidFill>
            </a:rPr>
            <a:t>allow client execution to proceed locally in parallel with server invocation</a:t>
          </a:r>
          <a:endParaRPr lang="en-US" sz="1400" dirty="0">
            <a:solidFill>
              <a:schemeClr val="tx1"/>
            </a:solidFill>
          </a:endParaRPr>
        </a:p>
      </dgm:t>
    </dgm:pt>
    <dgm:pt modelId="{C157970B-DB05-614D-BB4E-67AE72677247}" type="parTrans" cxnId="{A06A955C-92F0-6545-ADB2-0C221D9D1523}">
      <dgm:prSet/>
      <dgm:spPr/>
      <dgm:t>
        <a:bodyPr/>
        <a:lstStyle/>
        <a:p>
          <a:endParaRPr lang="en-US"/>
        </a:p>
      </dgm:t>
    </dgm:pt>
    <dgm:pt modelId="{5FD15322-EF60-7F44-90EE-35664C7F8416}" type="sibTrans" cxnId="{A06A955C-92F0-6545-ADB2-0C221D9D1523}">
      <dgm:prSet/>
      <dgm:spPr/>
      <dgm:t>
        <a:bodyPr/>
        <a:lstStyle/>
        <a:p>
          <a:endParaRPr lang="en-US"/>
        </a:p>
      </dgm:t>
    </dgm:pt>
    <dgm:pt modelId="{6BB7E2C8-A940-DB48-8024-E3E120CFA240}" type="pres">
      <dgm:prSet presAssocID="{444E4CDF-A71E-C54A-B797-F727693795B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B632685-81A4-D640-9FCA-E50CC5E36B69}" type="pres">
      <dgm:prSet presAssocID="{82003DB9-5977-DE41-A6A5-5A82054B0CB3}" presName="arrow" presStyleLbl="node1" presStyleIdx="0" presStyleCnt="2" custScaleX="11087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1F687D-C9A3-A444-8241-E2C39E7CF0EF}" type="pres">
      <dgm:prSet presAssocID="{25787C76-09FE-9341-8BA7-A44A3359BCFB}" presName="arrow" presStyleLbl="node1" presStyleIdx="1" presStyleCnt="2" custScaleX="11087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A0737EE-5220-324C-8BF0-44A921E22630}" srcId="{82003DB9-5977-DE41-A6A5-5A82054B0CB3}" destId="{59ECDD6F-F570-1745-9877-1D6136C9E7B0}" srcOrd="1" destOrd="0" parTransId="{F2D28EE1-34E9-5F49-8F75-62264A0ED094}" sibTransId="{68E0186D-3963-E34C-8A24-023326176143}"/>
    <dgm:cxn modelId="{60EF253A-FB18-4A4E-8B0B-2E29B89EF750}" srcId="{25787C76-09FE-9341-8BA7-A44A3359BCFB}" destId="{B4D5AD2D-497C-EA48-8951-1EC368869E4E}" srcOrd="0" destOrd="0" parTransId="{E824EA69-0B8D-4747-B0A4-EAFA65232951}" sibTransId="{7C249705-0B63-B941-B0F5-E2CC19CF67D0}"/>
    <dgm:cxn modelId="{E33442EB-6B58-7042-95E7-33B9047A0167}" srcId="{82003DB9-5977-DE41-A6A5-5A82054B0CB3}" destId="{54EF1593-C1AC-9A4D-992A-B3AF8B58D2FA}" srcOrd="3" destOrd="0" parTransId="{327DF55C-2C45-9948-BB3B-598FDD7C3675}" sibTransId="{C31AAD33-548C-D24D-AE28-349C2A065C51}"/>
    <dgm:cxn modelId="{5A7E927A-A48B-4088-A37D-F81D8161C714}" type="presOf" srcId="{444E4CDF-A71E-C54A-B797-F727693795B5}" destId="{6BB7E2C8-A940-DB48-8024-E3E120CFA240}" srcOrd="0" destOrd="0" presId="urn:microsoft.com/office/officeart/2005/8/layout/arrow5"/>
    <dgm:cxn modelId="{E9AC62AD-3B44-9B47-88D8-2FDA54B88A2A}" srcId="{444E4CDF-A71E-C54A-B797-F727693795B5}" destId="{25787C76-09FE-9341-8BA7-A44A3359BCFB}" srcOrd="1" destOrd="0" parTransId="{9AB46D64-F014-5046-BA18-0AD093A71BA3}" sibTransId="{BC53F88A-9985-F048-96CE-022C1D2A6F4F}"/>
    <dgm:cxn modelId="{DEBD9CDC-BD1E-5D4D-9050-5521595399D4}" srcId="{82003DB9-5977-DE41-A6A5-5A82054B0CB3}" destId="{60EDF695-0C8D-9442-9B96-331A9A335C03}" srcOrd="0" destOrd="0" parTransId="{EF9A924D-CAA4-684B-A513-5A8CBC185B9D}" sibTransId="{CEC1CAEA-D053-3345-A2B0-8E610262D8C1}"/>
    <dgm:cxn modelId="{ED3A944D-B188-4302-B0D2-E32A6D56551B}" type="presOf" srcId="{3FBF6AC8-1876-CE4F-B81B-33F4D4E61498}" destId="{611F687D-C9A3-A444-8241-E2C39E7CF0EF}" srcOrd="0" destOrd="3" presId="urn:microsoft.com/office/officeart/2005/8/layout/arrow5"/>
    <dgm:cxn modelId="{2FA1EB28-6F7C-4722-9D20-AEC2780D617F}" type="presOf" srcId="{3D720ACE-4288-7B44-B31E-F3AE0F6312C6}" destId="{611F687D-C9A3-A444-8241-E2C39E7CF0EF}" srcOrd="0" destOrd="2" presId="urn:microsoft.com/office/officeart/2005/8/layout/arrow5"/>
    <dgm:cxn modelId="{A06A955C-92F0-6545-ADB2-0C221D9D1523}" srcId="{25787C76-09FE-9341-8BA7-A44A3359BCFB}" destId="{3FBF6AC8-1876-CE4F-B81B-33F4D4E61498}" srcOrd="2" destOrd="0" parTransId="{C157970B-DB05-614D-BB4E-67AE72677247}" sibTransId="{5FD15322-EF60-7F44-90EE-35664C7F8416}"/>
    <dgm:cxn modelId="{870A7E0F-EDD3-074A-AB8B-6E03E9B9CCAB}" srcId="{82003DB9-5977-DE41-A6A5-5A82054B0CB3}" destId="{E8E38A0C-8C88-9B4A-9A5C-6457AFFD8916}" srcOrd="2" destOrd="0" parTransId="{0EE01D2D-EF91-DA45-9BC5-BC7FD5D86F80}" sibTransId="{04944719-EFA1-A44C-A179-BE262FB24BF1}"/>
    <dgm:cxn modelId="{3569A3AC-EA39-5A4F-8E44-ED65E1E5D0C1}" srcId="{444E4CDF-A71E-C54A-B797-F727693795B5}" destId="{82003DB9-5977-DE41-A6A5-5A82054B0CB3}" srcOrd="0" destOrd="0" parTransId="{E508C2D1-5C1B-7949-9F53-D4540B1673CB}" sibTransId="{2142841D-A806-3F44-9EC5-60AC320C0234}"/>
    <dgm:cxn modelId="{E8C1054F-EE4A-4D75-992D-CF9994442507}" type="presOf" srcId="{60EDF695-0C8D-9442-9B96-331A9A335C03}" destId="{7B632685-81A4-D640-9FCA-E50CC5E36B69}" srcOrd="0" destOrd="1" presId="urn:microsoft.com/office/officeart/2005/8/layout/arrow5"/>
    <dgm:cxn modelId="{E8EC5C55-18E1-4E5A-822A-286BC11557CC}" type="presOf" srcId="{82003DB9-5977-DE41-A6A5-5A82054B0CB3}" destId="{7B632685-81A4-D640-9FCA-E50CC5E36B69}" srcOrd="0" destOrd="0" presId="urn:microsoft.com/office/officeart/2005/8/layout/arrow5"/>
    <dgm:cxn modelId="{E410F5A5-8AD9-4522-A810-67A1507E983E}" type="presOf" srcId="{25787C76-09FE-9341-8BA7-A44A3359BCFB}" destId="{611F687D-C9A3-A444-8241-E2C39E7CF0EF}" srcOrd="0" destOrd="0" presId="urn:microsoft.com/office/officeart/2005/8/layout/arrow5"/>
    <dgm:cxn modelId="{5AA70484-7ADA-4807-9D90-9F36E8D5D3FE}" type="presOf" srcId="{B4D5AD2D-497C-EA48-8951-1EC368869E4E}" destId="{611F687D-C9A3-A444-8241-E2C39E7CF0EF}" srcOrd="0" destOrd="1" presId="urn:microsoft.com/office/officeart/2005/8/layout/arrow5"/>
    <dgm:cxn modelId="{DB7FB486-EF32-4973-968D-3E010C71F169}" type="presOf" srcId="{59ECDD6F-F570-1745-9877-1D6136C9E7B0}" destId="{7B632685-81A4-D640-9FCA-E50CC5E36B69}" srcOrd="0" destOrd="2" presId="urn:microsoft.com/office/officeart/2005/8/layout/arrow5"/>
    <dgm:cxn modelId="{F43E533B-8E4F-4FEA-91B8-CA5B6D1D03A2}" type="presOf" srcId="{54EF1593-C1AC-9A4D-992A-B3AF8B58D2FA}" destId="{7B632685-81A4-D640-9FCA-E50CC5E36B69}" srcOrd="0" destOrd="4" presId="urn:microsoft.com/office/officeart/2005/8/layout/arrow5"/>
    <dgm:cxn modelId="{B57D659E-28CC-9B4E-9ADC-ED11CBFD5DC8}" srcId="{25787C76-09FE-9341-8BA7-A44A3359BCFB}" destId="{3D720ACE-4288-7B44-B31E-F3AE0F6312C6}" srcOrd="1" destOrd="0" parTransId="{17C93A06-0850-1944-8A60-3A4F2F92F135}" sibTransId="{8E36CD10-4C6C-DE48-BA79-4D1396D20016}"/>
    <dgm:cxn modelId="{9D3BA73E-8058-4FAF-8E96-E36D175C8A30}" type="presOf" srcId="{E8E38A0C-8C88-9B4A-9A5C-6457AFFD8916}" destId="{7B632685-81A4-D640-9FCA-E50CC5E36B69}" srcOrd="0" destOrd="3" presId="urn:microsoft.com/office/officeart/2005/8/layout/arrow5"/>
    <dgm:cxn modelId="{71E2CCDE-A69C-46E8-85A9-B7A2572E3EC1}" type="presParOf" srcId="{6BB7E2C8-A940-DB48-8024-E3E120CFA240}" destId="{7B632685-81A4-D640-9FCA-E50CC5E36B69}" srcOrd="0" destOrd="0" presId="urn:microsoft.com/office/officeart/2005/8/layout/arrow5"/>
    <dgm:cxn modelId="{0EBF395E-7ECF-47B8-BBC7-81582B38A178}" type="presParOf" srcId="{6BB7E2C8-A940-DB48-8024-E3E120CFA240}" destId="{611F687D-C9A3-A444-8241-E2C39E7CF0EF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49ACA9-DC40-C349-BFB8-3E5B37AC57DA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A68B25D-BA8F-3841-A69A-935C30F56666}">
      <dgm:prSet phldrT="[Text]"/>
      <dgm:spPr>
        <a:solidFill>
          <a:schemeClr val="bg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NZ" dirty="0" smtClean="0"/>
            <a:t>Absolute scalability</a:t>
          </a:r>
          <a:endParaRPr lang="en-US" dirty="0"/>
        </a:p>
      </dgm:t>
    </dgm:pt>
    <dgm:pt modelId="{27C2F016-276F-4F4D-9FDD-0373FC62959F}" type="parTrans" cxnId="{3A04B1E2-F737-FA49-A43C-C21AE48252FF}">
      <dgm:prSet/>
      <dgm:spPr/>
      <dgm:t>
        <a:bodyPr/>
        <a:lstStyle/>
        <a:p>
          <a:endParaRPr lang="en-US"/>
        </a:p>
      </dgm:t>
    </dgm:pt>
    <dgm:pt modelId="{1BD81F83-6265-E248-8B47-224009324848}" type="sibTrans" cxnId="{3A04B1E2-F737-FA49-A43C-C21AE48252FF}">
      <dgm:prSet/>
      <dgm:spPr/>
      <dgm:t>
        <a:bodyPr/>
        <a:lstStyle/>
        <a:p>
          <a:endParaRPr lang="en-US"/>
        </a:p>
      </dgm:t>
    </dgm:pt>
    <dgm:pt modelId="{21505B30-0DB7-CA41-9A00-E072BA2AC229}">
      <dgm:prSet/>
      <dgm:spPr/>
      <dgm:t>
        <a:bodyPr/>
        <a:lstStyle/>
        <a:p>
          <a:r>
            <a:rPr lang="en-NZ" dirty="0" smtClean="0"/>
            <a:t>a cluster can have dozens or even hundreds of machines, each of which is a multiprocessor</a:t>
          </a:r>
        </a:p>
      </dgm:t>
    </dgm:pt>
    <dgm:pt modelId="{F4B91C32-C6ED-E248-A551-6E435F345692}" type="parTrans" cxnId="{176C249F-D948-E749-AA36-B053E65FC93F}">
      <dgm:prSet/>
      <dgm:spPr/>
      <dgm:t>
        <a:bodyPr/>
        <a:lstStyle/>
        <a:p>
          <a:endParaRPr lang="en-US"/>
        </a:p>
      </dgm:t>
    </dgm:pt>
    <dgm:pt modelId="{7F12FE9E-E9A4-9648-9BFB-821288261077}" type="sibTrans" cxnId="{176C249F-D948-E749-AA36-B053E65FC93F}">
      <dgm:prSet/>
      <dgm:spPr/>
      <dgm:t>
        <a:bodyPr/>
        <a:lstStyle/>
        <a:p>
          <a:endParaRPr lang="en-US"/>
        </a:p>
      </dgm:t>
    </dgm:pt>
    <dgm:pt modelId="{C5754F27-3CDA-CE44-A23B-C7D7A654A046}">
      <dgm:prSet/>
      <dgm:spPr>
        <a:solidFill>
          <a:schemeClr val="bg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NZ" smtClean="0"/>
            <a:t>Incremental scalability</a:t>
          </a:r>
          <a:endParaRPr lang="en-NZ" dirty="0" smtClean="0"/>
        </a:p>
      </dgm:t>
    </dgm:pt>
    <dgm:pt modelId="{F3FBA635-B260-A241-96A9-A12FDD81E9F6}" type="parTrans" cxnId="{B06552F7-9056-A848-9C68-A65A70F03A4A}">
      <dgm:prSet/>
      <dgm:spPr/>
      <dgm:t>
        <a:bodyPr/>
        <a:lstStyle/>
        <a:p>
          <a:endParaRPr lang="en-US"/>
        </a:p>
      </dgm:t>
    </dgm:pt>
    <dgm:pt modelId="{E39C880F-03FD-4049-A8F4-5ADEEFA6455C}" type="sibTrans" cxnId="{B06552F7-9056-A848-9C68-A65A70F03A4A}">
      <dgm:prSet/>
      <dgm:spPr/>
      <dgm:t>
        <a:bodyPr/>
        <a:lstStyle/>
        <a:p>
          <a:endParaRPr lang="en-US"/>
        </a:p>
      </dgm:t>
    </dgm:pt>
    <dgm:pt modelId="{81DFBF6A-A023-E043-8D72-87BA2E793754}">
      <dgm:prSet/>
      <dgm:spPr/>
      <dgm:t>
        <a:bodyPr/>
        <a:lstStyle/>
        <a:p>
          <a:r>
            <a:rPr lang="en-NZ" smtClean="0"/>
            <a:t>configured in such a way that it is possible to add new systems to the cluster in small increments</a:t>
          </a:r>
          <a:endParaRPr lang="en-NZ" dirty="0" smtClean="0"/>
        </a:p>
      </dgm:t>
    </dgm:pt>
    <dgm:pt modelId="{3F0FADCD-765B-5C44-BBBA-6D2B3331C219}" type="parTrans" cxnId="{1643400A-850B-004A-900A-E29DA2FCFA88}">
      <dgm:prSet/>
      <dgm:spPr/>
      <dgm:t>
        <a:bodyPr/>
        <a:lstStyle/>
        <a:p>
          <a:endParaRPr lang="en-US"/>
        </a:p>
      </dgm:t>
    </dgm:pt>
    <dgm:pt modelId="{3F5CFE13-2D1A-7E4B-A265-40B71E4BC128}" type="sibTrans" cxnId="{1643400A-850B-004A-900A-E29DA2FCFA88}">
      <dgm:prSet/>
      <dgm:spPr/>
      <dgm:t>
        <a:bodyPr/>
        <a:lstStyle/>
        <a:p>
          <a:endParaRPr lang="en-US"/>
        </a:p>
      </dgm:t>
    </dgm:pt>
    <dgm:pt modelId="{9AC425F9-1493-B346-B7FD-4785F72328CB}">
      <dgm:prSet/>
      <dgm:spPr>
        <a:solidFill>
          <a:schemeClr val="bg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NZ" dirty="0" smtClean="0"/>
            <a:t>High availability</a:t>
          </a:r>
        </a:p>
      </dgm:t>
    </dgm:pt>
    <dgm:pt modelId="{42B431AC-E333-6348-8029-C7A43E521B8E}" type="parTrans" cxnId="{99A7D54C-9976-3E48-AC97-DFBD99D40B29}">
      <dgm:prSet/>
      <dgm:spPr/>
      <dgm:t>
        <a:bodyPr/>
        <a:lstStyle/>
        <a:p>
          <a:endParaRPr lang="en-US"/>
        </a:p>
      </dgm:t>
    </dgm:pt>
    <dgm:pt modelId="{9411D82B-C042-AC45-A246-F11F29A0299B}" type="sibTrans" cxnId="{99A7D54C-9976-3E48-AC97-DFBD99D40B29}">
      <dgm:prSet/>
      <dgm:spPr/>
      <dgm:t>
        <a:bodyPr/>
        <a:lstStyle/>
        <a:p>
          <a:endParaRPr lang="en-US"/>
        </a:p>
      </dgm:t>
    </dgm:pt>
    <dgm:pt modelId="{C9826C37-4A74-5242-AC9B-30D965DA88E2}">
      <dgm:prSet/>
      <dgm:spPr/>
      <dgm:t>
        <a:bodyPr/>
        <a:lstStyle/>
        <a:p>
          <a:r>
            <a:rPr lang="en-NZ" smtClean="0"/>
            <a:t>failure of one node is not critical to system</a:t>
          </a:r>
          <a:endParaRPr lang="en-NZ" dirty="0" smtClean="0"/>
        </a:p>
      </dgm:t>
    </dgm:pt>
    <dgm:pt modelId="{008D27AE-9589-2640-9433-6F0B15B454B5}" type="parTrans" cxnId="{F4A6CFFF-4245-574E-BD9F-E649A88E75F6}">
      <dgm:prSet/>
      <dgm:spPr/>
      <dgm:t>
        <a:bodyPr/>
        <a:lstStyle/>
        <a:p>
          <a:endParaRPr lang="en-US"/>
        </a:p>
      </dgm:t>
    </dgm:pt>
    <dgm:pt modelId="{DEF235FE-6D7C-4C47-AE5B-BB05AC47C660}" type="sibTrans" cxnId="{F4A6CFFF-4245-574E-BD9F-E649A88E75F6}">
      <dgm:prSet/>
      <dgm:spPr/>
      <dgm:t>
        <a:bodyPr/>
        <a:lstStyle/>
        <a:p>
          <a:endParaRPr lang="en-US"/>
        </a:p>
      </dgm:t>
    </dgm:pt>
    <dgm:pt modelId="{7DD38545-3DC6-B745-AAF1-CBE3D836A124}">
      <dgm:prSet/>
      <dgm:spPr>
        <a:solidFill>
          <a:schemeClr val="bg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NZ" smtClean="0"/>
            <a:t>Superior price/performance</a:t>
          </a:r>
          <a:endParaRPr lang="en-NZ" dirty="0" smtClean="0"/>
        </a:p>
      </dgm:t>
    </dgm:pt>
    <dgm:pt modelId="{6E4587BF-449E-8840-9F13-FCBE3D4211BB}" type="parTrans" cxnId="{F9232932-C12E-1942-A220-BE8D2B36D604}">
      <dgm:prSet/>
      <dgm:spPr/>
      <dgm:t>
        <a:bodyPr/>
        <a:lstStyle/>
        <a:p>
          <a:endParaRPr lang="en-US"/>
        </a:p>
      </dgm:t>
    </dgm:pt>
    <dgm:pt modelId="{C038681D-1F02-5B4B-9E0B-8C1C96E8004D}" type="sibTrans" cxnId="{F9232932-C12E-1942-A220-BE8D2B36D604}">
      <dgm:prSet/>
      <dgm:spPr/>
      <dgm:t>
        <a:bodyPr/>
        <a:lstStyle/>
        <a:p>
          <a:endParaRPr lang="en-US"/>
        </a:p>
      </dgm:t>
    </dgm:pt>
    <dgm:pt modelId="{DE80A98A-1304-C64E-AA6E-9A253C180D28}">
      <dgm:prSet/>
      <dgm:spPr/>
      <dgm:t>
        <a:bodyPr/>
        <a:lstStyle/>
        <a:p>
          <a:r>
            <a:rPr lang="en-NZ" dirty="0" smtClean="0"/>
            <a:t>by using commodity building blocks, it is possible to put together a cluster at a much lower cost than a single large machine</a:t>
          </a:r>
        </a:p>
      </dgm:t>
    </dgm:pt>
    <dgm:pt modelId="{77BB7771-FDE4-8545-9600-02A2F29FAE25}" type="parTrans" cxnId="{B75E6075-B453-E34F-A121-3F63900FC879}">
      <dgm:prSet/>
      <dgm:spPr/>
      <dgm:t>
        <a:bodyPr/>
        <a:lstStyle/>
        <a:p>
          <a:endParaRPr lang="en-US"/>
        </a:p>
      </dgm:t>
    </dgm:pt>
    <dgm:pt modelId="{A219E1AF-FC75-254B-8151-844C734C81E0}" type="sibTrans" cxnId="{B75E6075-B453-E34F-A121-3F63900FC879}">
      <dgm:prSet/>
      <dgm:spPr/>
      <dgm:t>
        <a:bodyPr/>
        <a:lstStyle/>
        <a:p>
          <a:endParaRPr lang="en-US"/>
        </a:p>
      </dgm:t>
    </dgm:pt>
    <dgm:pt modelId="{DB95EE94-F7A0-ED41-9BD1-FB4E922801D8}" type="pres">
      <dgm:prSet presAssocID="{8A49ACA9-DC40-C349-BFB8-3E5B37AC57DA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6F7B88C-AA91-354F-9F77-C025E6A2D905}" type="pres">
      <dgm:prSet presAssocID="{9A68B25D-BA8F-3841-A69A-935C30F56666}" presName="compNode" presStyleCnt="0"/>
      <dgm:spPr/>
    </dgm:pt>
    <dgm:pt modelId="{A05A4234-37CD-6C44-A6DE-E72D1E8F925F}" type="pres">
      <dgm:prSet presAssocID="{9A68B25D-BA8F-3841-A69A-935C30F56666}" presName="aNode" presStyleLbl="bgShp" presStyleIdx="0" presStyleCnt="4"/>
      <dgm:spPr/>
      <dgm:t>
        <a:bodyPr/>
        <a:lstStyle/>
        <a:p>
          <a:endParaRPr lang="en-US"/>
        </a:p>
      </dgm:t>
    </dgm:pt>
    <dgm:pt modelId="{26753554-015A-4B43-A7BF-BFA2339837A5}" type="pres">
      <dgm:prSet presAssocID="{9A68B25D-BA8F-3841-A69A-935C30F56666}" presName="textNode" presStyleLbl="bgShp" presStyleIdx="0" presStyleCnt="4"/>
      <dgm:spPr/>
      <dgm:t>
        <a:bodyPr/>
        <a:lstStyle/>
        <a:p>
          <a:endParaRPr lang="en-US"/>
        </a:p>
      </dgm:t>
    </dgm:pt>
    <dgm:pt modelId="{B4BC51D1-3B21-AD4F-81C0-D09640A07599}" type="pres">
      <dgm:prSet presAssocID="{9A68B25D-BA8F-3841-A69A-935C30F56666}" presName="compChildNode" presStyleCnt="0"/>
      <dgm:spPr/>
    </dgm:pt>
    <dgm:pt modelId="{CC5717AC-AE08-C743-81CD-12592A6E4F54}" type="pres">
      <dgm:prSet presAssocID="{9A68B25D-BA8F-3841-A69A-935C30F56666}" presName="theInnerList" presStyleCnt="0"/>
      <dgm:spPr/>
    </dgm:pt>
    <dgm:pt modelId="{A0202421-743C-0C44-9B62-4338EEA73DC8}" type="pres">
      <dgm:prSet presAssocID="{21505B30-0DB7-CA41-9A00-E072BA2AC229}" presName="child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ECD3C1-FFDF-7B46-B63A-0F1DDA5FBFE6}" type="pres">
      <dgm:prSet presAssocID="{9A68B25D-BA8F-3841-A69A-935C30F56666}" presName="aSpace" presStyleCnt="0"/>
      <dgm:spPr/>
    </dgm:pt>
    <dgm:pt modelId="{317B8819-3755-1E4F-A090-E71B6AA81BB2}" type="pres">
      <dgm:prSet presAssocID="{C5754F27-3CDA-CE44-A23B-C7D7A654A046}" presName="compNode" presStyleCnt="0"/>
      <dgm:spPr/>
    </dgm:pt>
    <dgm:pt modelId="{23A9049D-C923-0147-8559-5001BDF62F1B}" type="pres">
      <dgm:prSet presAssocID="{C5754F27-3CDA-CE44-A23B-C7D7A654A046}" presName="aNode" presStyleLbl="bgShp" presStyleIdx="1" presStyleCnt="4"/>
      <dgm:spPr/>
      <dgm:t>
        <a:bodyPr/>
        <a:lstStyle/>
        <a:p>
          <a:endParaRPr lang="en-US"/>
        </a:p>
      </dgm:t>
    </dgm:pt>
    <dgm:pt modelId="{8DB36A1C-892D-CA4F-8EA1-EC3EC7B9165D}" type="pres">
      <dgm:prSet presAssocID="{C5754F27-3CDA-CE44-A23B-C7D7A654A046}" presName="textNode" presStyleLbl="bgShp" presStyleIdx="1" presStyleCnt="4"/>
      <dgm:spPr/>
      <dgm:t>
        <a:bodyPr/>
        <a:lstStyle/>
        <a:p>
          <a:endParaRPr lang="en-US"/>
        </a:p>
      </dgm:t>
    </dgm:pt>
    <dgm:pt modelId="{2B666A76-7328-F447-A072-19772824F15F}" type="pres">
      <dgm:prSet presAssocID="{C5754F27-3CDA-CE44-A23B-C7D7A654A046}" presName="compChildNode" presStyleCnt="0"/>
      <dgm:spPr/>
    </dgm:pt>
    <dgm:pt modelId="{0D89C50E-F136-7C40-9B7F-83AB6433125D}" type="pres">
      <dgm:prSet presAssocID="{C5754F27-3CDA-CE44-A23B-C7D7A654A046}" presName="theInnerList" presStyleCnt="0"/>
      <dgm:spPr/>
    </dgm:pt>
    <dgm:pt modelId="{12A6B22D-74B3-2541-93C3-B0186DDAB7B5}" type="pres">
      <dgm:prSet presAssocID="{81DFBF6A-A023-E043-8D72-87BA2E793754}" presName="child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1E80AC-D629-0544-AC74-B29C18A868D5}" type="pres">
      <dgm:prSet presAssocID="{C5754F27-3CDA-CE44-A23B-C7D7A654A046}" presName="aSpace" presStyleCnt="0"/>
      <dgm:spPr/>
    </dgm:pt>
    <dgm:pt modelId="{743F361A-9C3B-E44D-867C-7E14D821FB93}" type="pres">
      <dgm:prSet presAssocID="{9AC425F9-1493-B346-B7FD-4785F72328CB}" presName="compNode" presStyleCnt="0"/>
      <dgm:spPr/>
    </dgm:pt>
    <dgm:pt modelId="{294CED1B-BAAF-014C-B3B4-1147620AD1F7}" type="pres">
      <dgm:prSet presAssocID="{9AC425F9-1493-B346-B7FD-4785F72328CB}" presName="aNode" presStyleLbl="bgShp" presStyleIdx="2" presStyleCnt="4"/>
      <dgm:spPr/>
      <dgm:t>
        <a:bodyPr/>
        <a:lstStyle/>
        <a:p>
          <a:endParaRPr lang="en-US"/>
        </a:p>
      </dgm:t>
    </dgm:pt>
    <dgm:pt modelId="{D80C22EF-7B2D-9B41-80CD-90780BE0DF4D}" type="pres">
      <dgm:prSet presAssocID="{9AC425F9-1493-B346-B7FD-4785F72328CB}" presName="textNode" presStyleLbl="bgShp" presStyleIdx="2" presStyleCnt="4"/>
      <dgm:spPr/>
      <dgm:t>
        <a:bodyPr/>
        <a:lstStyle/>
        <a:p>
          <a:endParaRPr lang="en-US"/>
        </a:p>
      </dgm:t>
    </dgm:pt>
    <dgm:pt modelId="{F7F610FD-6938-FF46-9163-337D9071FA1B}" type="pres">
      <dgm:prSet presAssocID="{9AC425F9-1493-B346-B7FD-4785F72328CB}" presName="compChildNode" presStyleCnt="0"/>
      <dgm:spPr/>
    </dgm:pt>
    <dgm:pt modelId="{9ACABB1D-5C1A-6D46-90FA-057B8BE86E3F}" type="pres">
      <dgm:prSet presAssocID="{9AC425F9-1493-B346-B7FD-4785F72328CB}" presName="theInnerList" presStyleCnt="0"/>
      <dgm:spPr/>
    </dgm:pt>
    <dgm:pt modelId="{2186DA4D-8C48-1742-ACDC-AF5937C2136A}" type="pres">
      <dgm:prSet presAssocID="{C9826C37-4A74-5242-AC9B-30D965DA88E2}" presName="child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FE3ACA-B05C-6442-BC85-8BD605D4A626}" type="pres">
      <dgm:prSet presAssocID="{9AC425F9-1493-B346-B7FD-4785F72328CB}" presName="aSpace" presStyleCnt="0"/>
      <dgm:spPr/>
    </dgm:pt>
    <dgm:pt modelId="{55A1155E-5EF7-AD4D-BD1A-532F36214C9E}" type="pres">
      <dgm:prSet presAssocID="{7DD38545-3DC6-B745-AAF1-CBE3D836A124}" presName="compNode" presStyleCnt="0"/>
      <dgm:spPr/>
    </dgm:pt>
    <dgm:pt modelId="{B69644E7-709C-8E44-9068-25C3EAD03CCD}" type="pres">
      <dgm:prSet presAssocID="{7DD38545-3DC6-B745-AAF1-CBE3D836A124}" presName="aNode" presStyleLbl="bgShp" presStyleIdx="3" presStyleCnt="4"/>
      <dgm:spPr/>
      <dgm:t>
        <a:bodyPr/>
        <a:lstStyle/>
        <a:p>
          <a:endParaRPr lang="en-US"/>
        </a:p>
      </dgm:t>
    </dgm:pt>
    <dgm:pt modelId="{6DF07D4A-81F5-4C49-A496-836E9AA11AE6}" type="pres">
      <dgm:prSet presAssocID="{7DD38545-3DC6-B745-AAF1-CBE3D836A124}" presName="textNode" presStyleLbl="bgShp" presStyleIdx="3" presStyleCnt="4"/>
      <dgm:spPr/>
      <dgm:t>
        <a:bodyPr/>
        <a:lstStyle/>
        <a:p>
          <a:endParaRPr lang="en-US"/>
        </a:p>
      </dgm:t>
    </dgm:pt>
    <dgm:pt modelId="{C819C653-6269-7546-8E68-2BA1EA31839D}" type="pres">
      <dgm:prSet presAssocID="{7DD38545-3DC6-B745-AAF1-CBE3D836A124}" presName="compChildNode" presStyleCnt="0"/>
      <dgm:spPr/>
    </dgm:pt>
    <dgm:pt modelId="{22700813-4E90-4F48-9ACB-34ED790A8535}" type="pres">
      <dgm:prSet presAssocID="{7DD38545-3DC6-B745-AAF1-CBE3D836A124}" presName="theInnerList" presStyleCnt="0"/>
      <dgm:spPr/>
    </dgm:pt>
    <dgm:pt modelId="{ADA26465-0140-1547-B2F3-16D1CE02DD04}" type="pres">
      <dgm:prSet presAssocID="{DE80A98A-1304-C64E-AA6E-9A253C180D28}" presName="child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63A4454-951B-7B4B-AFD6-C35C1DF04A87}" type="presOf" srcId="{7DD38545-3DC6-B745-AAF1-CBE3D836A124}" destId="{6DF07D4A-81F5-4C49-A496-836E9AA11AE6}" srcOrd="1" destOrd="0" presId="urn:microsoft.com/office/officeart/2005/8/layout/lProcess2"/>
    <dgm:cxn modelId="{99A7D54C-9976-3E48-AC97-DFBD99D40B29}" srcId="{8A49ACA9-DC40-C349-BFB8-3E5B37AC57DA}" destId="{9AC425F9-1493-B346-B7FD-4785F72328CB}" srcOrd="2" destOrd="0" parTransId="{42B431AC-E333-6348-8029-C7A43E521B8E}" sibTransId="{9411D82B-C042-AC45-A246-F11F29A0299B}"/>
    <dgm:cxn modelId="{DC2712CD-412B-A449-9700-C4A19D300CE9}" type="presOf" srcId="{81DFBF6A-A023-E043-8D72-87BA2E793754}" destId="{12A6B22D-74B3-2541-93C3-B0186DDAB7B5}" srcOrd="0" destOrd="0" presId="urn:microsoft.com/office/officeart/2005/8/layout/lProcess2"/>
    <dgm:cxn modelId="{DEFE8F22-0DAD-8943-BEED-C5391BF7AFDD}" type="presOf" srcId="{C5754F27-3CDA-CE44-A23B-C7D7A654A046}" destId="{23A9049D-C923-0147-8559-5001BDF62F1B}" srcOrd="0" destOrd="0" presId="urn:microsoft.com/office/officeart/2005/8/layout/lProcess2"/>
    <dgm:cxn modelId="{B06552F7-9056-A848-9C68-A65A70F03A4A}" srcId="{8A49ACA9-DC40-C349-BFB8-3E5B37AC57DA}" destId="{C5754F27-3CDA-CE44-A23B-C7D7A654A046}" srcOrd="1" destOrd="0" parTransId="{F3FBA635-B260-A241-96A9-A12FDD81E9F6}" sibTransId="{E39C880F-03FD-4049-A8F4-5ADEEFA6455C}"/>
    <dgm:cxn modelId="{B75E6075-B453-E34F-A121-3F63900FC879}" srcId="{7DD38545-3DC6-B745-AAF1-CBE3D836A124}" destId="{DE80A98A-1304-C64E-AA6E-9A253C180D28}" srcOrd="0" destOrd="0" parTransId="{77BB7771-FDE4-8545-9600-02A2F29FAE25}" sibTransId="{A219E1AF-FC75-254B-8151-844C734C81E0}"/>
    <dgm:cxn modelId="{8B61528C-8BD9-4342-AC02-728376EC60BB}" type="presOf" srcId="{C5754F27-3CDA-CE44-A23B-C7D7A654A046}" destId="{8DB36A1C-892D-CA4F-8EA1-EC3EC7B9165D}" srcOrd="1" destOrd="0" presId="urn:microsoft.com/office/officeart/2005/8/layout/lProcess2"/>
    <dgm:cxn modelId="{F4A6CFFF-4245-574E-BD9F-E649A88E75F6}" srcId="{9AC425F9-1493-B346-B7FD-4785F72328CB}" destId="{C9826C37-4A74-5242-AC9B-30D965DA88E2}" srcOrd="0" destOrd="0" parTransId="{008D27AE-9589-2640-9433-6F0B15B454B5}" sibTransId="{DEF235FE-6D7C-4C47-AE5B-BB05AC47C660}"/>
    <dgm:cxn modelId="{73B875C4-0F45-5943-A5F7-B5FD598F29E8}" type="presOf" srcId="{7DD38545-3DC6-B745-AAF1-CBE3D836A124}" destId="{B69644E7-709C-8E44-9068-25C3EAD03CCD}" srcOrd="0" destOrd="0" presId="urn:microsoft.com/office/officeart/2005/8/layout/lProcess2"/>
    <dgm:cxn modelId="{13DB3713-476F-7145-9F94-2D6A960425D1}" type="presOf" srcId="{9A68B25D-BA8F-3841-A69A-935C30F56666}" destId="{A05A4234-37CD-6C44-A6DE-E72D1E8F925F}" srcOrd="0" destOrd="0" presId="urn:microsoft.com/office/officeart/2005/8/layout/lProcess2"/>
    <dgm:cxn modelId="{176C249F-D948-E749-AA36-B053E65FC93F}" srcId="{9A68B25D-BA8F-3841-A69A-935C30F56666}" destId="{21505B30-0DB7-CA41-9A00-E072BA2AC229}" srcOrd="0" destOrd="0" parTransId="{F4B91C32-C6ED-E248-A551-6E435F345692}" sibTransId="{7F12FE9E-E9A4-9648-9BFB-821288261077}"/>
    <dgm:cxn modelId="{B35BE02F-5FBA-4446-BFB9-A46DF91E1307}" type="presOf" srcId="{9AC425F9-1493-B346-B7FD-4785F72328CB}" destId="{D80C22EF-7B2D-9B41-80CD-90780BE0DF4D}" srcOrd="1" destOrd="0" presId="urn:microsoft.com/office/officeart/2005/8/layout/lProcess2"/>
    <dgm:cxn modelId="{F9232932-C12E-1942-A220-BE8D2B36D604}" srcId="{8A49ACA9-DC40-C349-BFB8-3E5B37AC57DA}" destId="{7DD38545-3DC6-B745-AAF1-CBE3D836A124}" srcOrd="3" destOrd="0" parTransId="{6E4587BF-449E-8840-9F13-FCBE3D4211BB}" sibTransId="{C038681D-1F02-5B4B-9E0B-8C1C96E8004D}"/>
    <dgm:cxn modelId="{DD7B064C-B58A-3A48-BD76-6E5D276C510A}" type="presOf" srcId="{9AC425F9-1493-B346-B7FD-4785F72328CB}" destId="{294CED1B-BAAF-014C-B3B4-1147620AD1F7}" srcOrd="0" destOrd="0" presId="urn:microsoft.com/office/officeart/2005/8/layout/lProcess2"/>
    <dgm:cxn modelId="{19BBDDEF-34A5-0749-9592-4CE55EC96B14}" type="presOf" srcId="{DE80A98A-1304-C64E-AA6E-9A253C180D28}" destId="{ADA26465-0140-1547-B2F3-16D1CE02DD04}" srcOrd="0" destOrd="0" presId="urn:microsoft.com/office/officeart/2005/8/layout/lProcess2"/>
    <dgm:cxn modelId="{8AF0CBC3-8C71-AD4A-8ACF-81E99C46757D}" type="presOf" srcId="{9A68B25D-BA8F-3841-A69A-935C30F56666}" destId="{26753554-015A-4B43-A7BF-BFA2339837A5}" srcOrd="1" destOrd="0" presId="urn:microsoft.com/office/officeart/2005/8/layout/lProcess2"/>
    <dgm:cxn modelId="{EC408F6C-16D0-2347-8059-04C3C9467A0C}" type="presOf" srcId="{21505B30-0DB7-CA41-9A00-E072BA2AC229}" destId="{A0202421-743C-0C44-9B62-4338EEA73DC8}" srcOrd="0" destOrd="0" presId="urn:microsoft.com/office/officeart/2005/8/layout/lProcess2"/>
    <dgm:cxn modelId="{1643400A-850B-004A-900A-E29DA2FCFA88}" srcId="{C5754F27-3CDA-CE44-A23B-C7D7A654A046}" destId="{81DFBF6A-A023-E043-8D72-87BA2E793754}" srcOrd="0" destOrd="0" parTransId="{3F0FADCD-765B-5C44-BBBA-6D2B3331C219}" sibTransId="{3F5CFE13-2D1A-7E4B-A265-40B71E4BC128}"/>
    <dgm:cxn modelId="{D5EBF5AC-FEB6-F040-8772-1D3ECD2D6EE0}" type="presOf" srcId="{8A49ACA9-DC40-C349-BFB8-3E5B37AC57DA}" destId="{DB95EE94-F7A0-ED41-9BD1-FB4E922801D8}" srcOrd="0" destOrd="0" presId="urn:microsoft.com/office/officeart/2005/8/layout/lProcess2"/>
    <dgm:cxn modelId="{F57A7887-5CA9-5546-8336-4B86528F112D}" type="presOf" srcId="{C9826C37-4A74-5242-AC9B-30D965DA88E2}" destId="{2186DA4D-8C48-1742-ACDC-AF5937C2136A}" srcOrd="0" destOrd="0" presId="urn:microsoft.com/office/officeart/2005/8/layout/lProcess2"/>
    <dgm:cxn modelId="{3A04B1E2-F737-FA49-A43C-C21AE48252FF}" srcId="{8A49ACA9-DC40-C349-BFB8-3E5B37AC57DA}" destId="{9A68B25D-BA8F-3841-A69A-935C30F56666}" srcOrd="0" destOrd="0" parTransId="{27C2F016-276F-4F4D-9FDD-0373FC62959F}" sibTransId="{1BD81F83-6265-E248-8B47-224009324848}"/>
    <dgm:cxn modelId="{9DDFEB58-5367-2E43-9653-9254C9CFE84D}" type="presParOf" srcId="{DB95EE94-F7A0-ED41-9BD1-FB4E922801D8}" destId="{B6F7B88C-AA91-354F-9F77-C025E6A2D905}" srcOrd="0" destOrd="0" presId="urn:microsoft.com/office/officeart/2005/8/layout/lProcess2"/>
    <dgm:cxn modelId="{70D76C75-520F-2948-94B0-E66AA42D9698}" type="presParOf" srcId="{B6F7B88C-AA91-354F-9F77-C025E6A2D905}" destId="{A05A4234-37CD-6C44-A6DE-E72D1E8F925F}" srcOrd="0" destOrd="0" presId="urn:microsoft.com/office/officeart/2005/8/layout/lProcess2"/>
    <dgm:cxn modelId="{3B2FD0AB-4C43-154E-B5B2-3875838FD365}" type="presParOf" srcId="{B6F7B88C-AA91-354F-9F77-C025E6A2D905}" destId="{26753554-015A-4B43-A7BF-BFA2339837A5}" srcOrd="1" destOrd="0" presId="urn:microsoft.com/office/officeart/2005/8/layout/lProcess2"/>
    <dgm:cxn modelId="{36A13A45-61F9-0B40-BC8B-EF157D948476}" type="presParOf" srcId="{B6F7B88C-AA91-354F-9F77-C025E6A2D905}" destId="{B4BC51D1-3B21-AD4F-81C0-D09640A07599}" srcOrd="2" destOrd="0" presId="urn:microsoft.com/office/officeart/2005/8/layout/lProcess2"/>
    <dgm:cxn modelId="{7C290E88-51FA-ED4C-A1FB-7BD14FDCF97E}" type="presParOf" srcId="{B4BC51D1-3B21-AD4F-81C0-D09640A07599}" destId="{CC5717AC-AE08-C743-81CD-12592A6E4F54}" srcOrd="0" destOrd="0" presId="urn:microsoft.com/office/officeart/2005/8/layout/lProcess2"/>
    <dgm:cxn modelId="{8EE4CFB0-FE3B-9B47-9E2B-8CCF429078CC}" type="presParOf" srcId="{CC5717AC-AE08-C743-81CD-12592A6E4F54}" destId="{A0202421-743C-0C44-9B62-4338EEA73DC8}" srcOrd="0" destOrd="0" presId="urn:microsoft.com/office/officeart/2005/8/layout/lProcess2"/>
    <dgm:cxn modelId="{23B9F52D-2F2A-A943-9C33-F0CBC4B3E47E}" type="presParOf" srcId="{DB95EE94-F7A0-ED41-9BD1-FB4E922801D8}" destId="{1BECD3C1-FFDF-7B46-B63A-0F1DDA5FBFE6}" srcOrd="1" destOrd="0" presId="urn:microsoft.com/office/officeart/2005/8/layout/lProcess2"/>
    <dgm:cxn modelId="{6749440D-825D-5645-A818-32F7B6F6833F}" type="presParOf" srcId="{DB95EE94-F7A0-ED41-9BD1-FB4E922801D8}" destId="{317B8819-3755-1E4F-A090-E71B6AA81BB2}" srcOrd="2" destOrd="0" presId="urn:microsoft.com/office/officeart/2005/8/layout/lProcess2"/>
    <dgm:cxn modelId="{8CE5FB9C-C2DF-F140-ACF9-1CAB0CC59C65}" type="presParOf" srcId="{317B8819-3755-1E4F-A090-E71B6AA81BB2}" destId="{23A9049D-C923-0147-8559-5001BDF62F1B}" srcOrd="0" destOrd="0" presId="urn:microsoft.com/office/officeart/2005/8/layout/lProcess2"/>
    <dgm:cxn modelId="{3CDBFE3D-7A06-3B4F-B369-0DDCEC2CB4AD}" type="presParOf" srcId="{317B8819-3755-1E4F-A090-E71B6AA81BB2}" destId="{8DB36A1C-892D-CA4F-8EA1-EC3EC7B9165D}" srcOrd="1" destOrd="0" presId="urn:microsoft.com/office/officeart/2005/8/layout/lProcess2"/>
    <dgm:cxn modelId="{BA02D320-9F8E-944A-BEAD-54FEAA184CE8}" type="presParOf" srcId="{317B8819-3755-1E4F-A090-E71B6AA81BB2}" destId="{2B666A76-7328-F447-A072-19772824F15F}" srcOrd="2" destOrd="0" presId="urn:microsoft.com/office/officeart/2005/8/layout/lProcess2"/>
    <dgm:cxn modelId="{54E96298-A95C-6048-BE32-F2753AB75C93}" type="presParOf" srcId="{2B666A76-7328-F447-A072-19772824F15F}" destId="{0D89C50E-F136-7C40-9B7F-83AB6433125D}" srcOrd="0" destOrd="0" presId="urn:microsoft.com/office/officeart/2005/8/layout/lProcess2"/>
    <dgm:cxn modelId="{24D2D53D-F200-CF44-BD03-2E5B49987A71}" type="presParOf" srcId="{0D89C50E-F136-7C40-9B7F-83AB6433125D}" destId="{12A6B22D-74B3-2541-93C3-B0186DDAB7B5}" srcOrd="0" destOrd="0" presId="urn:microsoft.com/office/officeart/2005/8/layout/lProcess2"/>
    <dgm:cxn modelId="{F0E0AB62-85D7-B946-A2E9-05CF4E5E409B}" type="presParOf" srcId="{DB95EE94-F7A0-ED41-9BD1-FB4E922801D8}" destId="{FF1E80AC-D629-0544-AC74-B29C18A868D5}" srcOrd="3" destOrd="0" presId="urn:microsoft.com/office/officeart/2005/8/layout/lProcess2"/>
    <dgm:cxn modelId="{9A1DD764-A682-EC43-BFDF-5DD71FBCA190}" type="presParOf" srcId="{DB95EE94-F7A0-ED41-9BD1-FB4E922801D8}" destId="{743F361A-9C3B-E44D-867C-7E14D821FB93}" srcOrd="4" destOrd="0" presId="urn:microsoft.com/office/officeart/2005/8/layout/lProcess2"/>
    <dgm:cxn modelId="{DBB327E1-8BE1-094F-B3EF-359473FEE597}" type="presParOf" srcId="{743F361A-9C3B-E44D-867C-7E14D821FB93}" destId="{294CED1B-BAAF-014C-B3B4-1147620AD1F7}" srcOrd="0" destOrd="0" presId="urn:microsoft.com/office/officeart/2005/8/layout/lProcess2"/>
    <dgm:cxn modelId="{8B8812DC-EFDE-8A43-8F49-929BC88E8BB7}" type="presParOf" srcId="{743F361A-9C3B-E44D-867C-7E14D821FB93}" destId="{D80C22EF-7B2D-9B41-80CD-90780BE0DF4D}" srcOrd="1" destOrd="0" presId="urn:microsoft.com/office/officeart/2005/8/layout/lProcess2"/>
    <dgm:cxn modelId="{1FD0B822-AD9B-2C48-AFA1-661C89FEF539}" type="presParOf" srcId="{743F361A-9C3B-E44D-867C-7E14D821FB93}" destId="{F7F610FD-6938-FF46-9163-337D9071FA1B}" srcOrd="2" destOrd="0" presId="urn:microsoft.com/office/officeart/2005/8/layout/lProcess2"/>
    <dgm:cxn modelId="{41769E70-CC0D-0C4E-B162-71A8A9FAA049}" type="presParOf" srcId="{F7F610FD-6938-FF46-9163-337D9071FA1B}" destId="{9ACABB1D-5C1A-6D46-90FA-057B8BE86E3F}" srcOrd="0" destOrd="0" presId="urn:microsoft.com/office/officeart/2005/8/layout/lProcess2"/>
    <dgm:cxn modelId="{89828373-8896-D349-B863-ACC4F1EC1CBC}" type="presParOf" srcId="{9ACABB1D-5C1A-6D46-90FA-057B8BE86E3F}" destId="{2186DA4D-8C48-1742-ACDC-AF5937C2136A}" srcOrd="0" destOrd="0" presId="urn:microsoft.com/office/officeart/2005/8/layout/lProcess2"/>
    <dgm:cxn modelId="{D09E4866-17A5-E841-B674-5E4D7D555ECC}" type="presParOf" srcId="{DB95EE94-F7A0-ED41-9BD1-FB4E922801D8}" destId="{E3FE3ACA-B05C-6442-BC85-8BD605D4A626}" srcOrd="5" destOrd="0" presId="urn:microsoft.com/office/officeart/2005/8/layout/lProcess2"/>
    <dgm:cxn modelId="{BF8AAFA6-092F-D04A-9701-68FEB6847BD3}" type="presParOf" srcId="{DB95EE94-F7A0-ED41-9BD1-FB4E922801D8}" destId="{55A1155E-5EF7-AD4D-BD1A-532F36214C9E}" srcOrd="6" destOrd="0" presId="urn:microsoft.com/office/officeart/2005/8/layout/lProcess2"/>
    <dgm:cxn modelId="{D9D2FDC7-BC64-044F-9F3C-6EBDF1776511}" type="presParOf" srcId="{55A1155E-5EF7-AD4D-BD1A-532F36214C9E}" destId="{B69644E7-709C-8E44-9068-25C3EAD03CCD}" srcOrd="0" destOrd="0" presId="urn:microsoft.com/office/officeart/2005/8/layout/lProcess2"/>
    <dgm:cxn modelId="{9302BBA1-0050-0741-843E-58848C2E4FF3}" type="presParOf" srcId="{55A1155E-5EF7-AD4D-BD1A-532F36214C9E}" destId="{6DF07D4A-81F5-4C49-A496-836E9AA11AE6}" srcOrd="1" destOrd="0" presId="urn:microsoft.com/office/officeart/2005/8/layout/lProcess2"/>
    <dgm:cxn modelId="{2023108B-02BA-EC49-A165-C5AB09F8A204}" type="presParOf" srcId="{55A1155E-5EF7-AD4D-BD1A-532F36214C9E}" destId="{C819C653-6269-7546-8E68-2BA1EA31839D}" srcOrd="2" destOrd="0" presId="urn:microsoft.com/office/officeart/2005/8/layout/lProcess2"/>
    <dgm:cxn modelId="{AD259EAB-F818-614C-977F-A68FAB40E712}" type="presParOf" srcId="{C819C653-6269-7546-8E68-2BA1EA31839D}" destId="{22700813-4E90-4F48-9ACB-34ED790A8535}" srcOrd="0" destOrd="0" presId="urn:microsoft.com/office/officeart/2005/8/layout/lProcess2"/>
    <dgm:cxn modelId="{FE739C1C-B83B-2946-84F9-CC01F26E8780}" type="presParOf" srcId="{22700813-4E90-4F48-9ACB-34ED790A8535}" destId="{ADA26465-0140-1547-B2F3-16D1CE02DD04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632685-81A4-D640-9FCA-E50CC5E36B69}">
      <dsp:nvSpPr>
        <dsp:cNvPr id="0" name=""/>
        <dsp:cNvSpPr/>
      </dsp:nvSpPr>
      <dsp:spPr>
        <a:xfrm rot="16200000">
          <a:off x="-216237" y="597693"/>
          <a:ext cx="4419593" cy="3986212"/>
        </a:xfrm>
        <a:prstGeom prst="downArrow">
          <a:avLst>
            <a:gd name="adj1" fmla="val 50000"/>
            <a:gd name="adj2" fmla="val 35000"/>
          </a:avLst>
        </a:prstGeom>
        <a:solidFill>
          <a:schemeClr val="bg1"/>
        </a:solidFill>
        <a:ln>
          <a:solidFill>
            <a:schemeClr val="accent3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tx1"/>
              </a:solidFill>
            </a:rPr>
            <a:t>Synchronous RPC</a:t>
          </a:r>
          <a:endParaRPr lang="en-US" sz="1600" kern="1200" dirty="0">
            <a:solidFill>
              <a:schemeClr val="tx1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solidFill>
                <a:schemeClr val="tx1"/>
              </a:solidFill>
            </a:rPr>
            <a:t>behaves much like a subroutine call</a:t>
          </a:r>
          <a:endParaRPr lang="en-US" sz="1400" kern="1200" dirty="0">
            <a:solidFill>
              <a:schemeClr val="tx1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solidFill>
                <a:schemeClr val="tx1"/>
              </a:solidFill>
            </a:rPr>
            <a:t>behavior is predictable</a:t>
          </a:r>
          <a:endParaRPr lang="en-US" sz="1400" kern="1200" dirty="0">
            <a:solidFill>
              <a:schemeClr val="tx1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solidFill>
                <a:schemeClr val="tx1"/>
              </a:solidFill>
            </a:rPr>
            <a:t>however, it fails to exploit fully the parallelism inherent in distributed applications</a:t>
          </a:r>
          <a:endParaRPr lang="en-US" sz="1400" kern="1200" dirty="0">
            <a:solidFill>
              <a:schemeClr val="tx1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solidFill>
                <a:schemeClr val="tx1"/>
              </a:solidFill>
            </a:rPr>
            <a:t>this limits the kind of interaction the distributed application can have, resulting in lower performance</a:t>
          </a:r>
          <a:endParaRPr lang="en-US" sz="1400" kern="1200" dirty="0">
            <a:solidFill>
              <a:schemeClr val="tx1"/>
            </a:solidFill>
          </a:endParaRPr>
        </a:p>
      </dsp:txBody>
      <dsp:txXfrm rot="5400000">
        <a:off x="454" y="1485900"/>
        <a:ext cx="3288625" cy="2209797"/>
      </dsp:txXfrm>
    </dsp:sp>
    <dsp:sp modelId="{611F687D-C9A3-A444-8241-E2C39E7CF0EF}">
      <dsp:nvSpPr>
        <dsp:cNvPr id="0" name=""/>
        <dsp:cNvSpPr/>
      </dsp:nvSpPr>
      <dsp:spPr>
        <a:xfrm rot="5400000">
          <a:off x="4026243" y="597693"/>
          <a:ext cx="4419593" cy="3986212"/>
        </a:xfrm>
        <a:prstGeom prst="downArrow">
          <a:avLst>
            <a:gd name="adj1" fmla="val 50000"/>
            <a:gd name="adj2" fmla="val 35000"/>
          </a:avLst>
        </a:prstGeom>
        <a:solidFill>
          <a:schemeClr val="bg1"/>
        </a:solidFill>
        <a:ln>
          <a:solidFill>
            <a:schemeClr val="accent3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tx1"/>
              </a:solidFill>
            </a:rPr>
            <a:t>Asynchronous RPC</a:t>
          </a:r>
          <a:endParaRPr lang="en-US" sz="1600" kern="1200" dirty="0">
            <a:solidFill>
              <a:schemeClr val="tx1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solidFill>
                <a:schemeClr val="tx1"/>
              </a:solidFill>
            </a:rPr>
            <a:t>does not block the caller</a:t>
          </a:r>
          <a:endParaRPr lang="en-US" sz="1400" kern="1200" dirty="0">
            <a:solidFill>
              <a:schemeClr val="tx1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solidFill>
                <a:schemeClr val="tx1"/>
              </a:solidFill>
            </a:rPr>
            <a:t>replies can be received as and when they are needed</a:t>
          </a:r>
          <a:endParaRPr lang="en-US" sz="1400" kern="1200" dirty="0">
            <a:solidFill>
              <a:schemeClr val="tx1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solidFill>
                <a:schemeClr val="tx1"/>
              </a:solidFill>
            </a:rPr>
            <a:t>allow client execution to proceed locally in parallel with server invocation</a:t>
          </a:r>
          <a:endParaRPr lang="en-US" sz="1400" kern="1200" dirty="0">
            <a:solidFill>
              <a:schemeClr val="tx1"/>
            </a:solidFill>
          </a:endParaRPr>
        </a:p>
      </dsp:txBody>
      <dsp:txXfrm rot="-5400000">
        <a:off x="4940521" y="1485901"/>
        <a:ext cx="3288625" cy="22097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A4234-37CD-6C44-A6DE-E72D1E8F925F}">
      <dsp:nvSpPr>
        <dsp:cNvPr id="0" name=""/>
        <dsp:cNvSpPr/>
      </dsp:nvSpPr>
      <dsp:spPr>
        <a:xfrm>
          <a:off x="1965" y="0"/>
          <a:ext cx="1928868" cy="4368800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NZ" sz="1800" kern="1200" dirty="0" smtClean="0"/>
            <a:t>Absolute scalability</a:t>
          </a:r>
          <a:endParaRPr lang="en-US" sz="1800" kern="1200" dirty="0"/>
        </a:p>
      </dsp:txBody>
      <dsp:txXfrm>
        <a:off x="1965" y="0"/>
        <a:ext cx="1928868" cy="1310640"/>
      </dsp:txXfrm>
    </dsp:sp>
    <dsp:sp modelId="{A0202421-743C-0C44-9B62-4338EEA73DC8}">
      <dsp:nvSpPr>
        <dsp:cNvPr id="0" name=""/>
        <dsp:cNvSpPr/>
      </dsp:nvSpPr>
      <dsp:spPr>
        <a:xfrm>
          <a:off x="194852" y="1310640"/>
          <a:ext cx="1543094" cy="28397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NZ" sz="1700" kern="1200" dirty="0" smtClean="0"/>
            <a:t>a cluster can have dozens or even hundreds of machines, each of which is a multiprocessor</a:t>
          </a:r>
        </a:p>
      </dsp:txBody>
      <dsp:txXfrm>
        <a:off x="240048" y="1355836"/>
        <a:ext cx="1452702" cy="2749328"/>
      </dsp:txXfrm>
    </dsp:sp>
    <dsp:sp modelId="{23A9049D-C923-0147-8559-5001BDF62F1B}">
      <dsp:nvSpPr>
        <dsp:cNvPr id="0" name=""/>
        <dsp:cNvSpPr/>
      </dsp:nvSpPr>
      <dsp:spPr>
        <a:xfrm>
          <a:off x="2075499" y="0"/>
          <a:ext cx="1928868" cy="4368800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NZ" sz="1800" kern="1200" smtClean="0"/>
            <a:t>Incremental scalability</a:t>
          </a:r>
          <a:endParaRPr lang="en-NZ" sz="1800" kern="1200" dirty="0" smtClean="0"/>
        </a:p>
      </dsp:txBody>
      <dsp:txXfrm>
        <a:off x="2075499" y="0"/>
        <a:ext cx="1928868" cy="1310640"/>
      </dsp:txXfrm>
    </dsp:sp>
    <dsp:sp modelId="{12A6B22D-74B3-2541-93C3-B0186DDAB7B5}">
      <dsp:nvSpPr>
        <dsp:cNvPr id="0" name=""/>
        <dsp:cNvSpPr/>
      </dsp:nvSpPr>
      <dsp:spPr>
        <a:xfrm>
          <a:off x="2268385" y="1310640"/>
          <a:ext cx="1543094" cy="28397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NZ" sz="1700" kern="1200" smtClean="0"/>
            <a:t>configured in such a way that it is possible to add new systems to the cluster in small increments</a:t>
          </a:r>
          <a:endParaRPr lang="en-NZ" sz="1700" kern="1200" dirty="0" smtClean="0"/>
        </a:p>
      </dsp:txBody>
      <dsp:txXfrm>
        <a:off x="2313581" y="1355836"/>
        <a:ext cx="1452702" cy="2749328"/>
      </dsp:txXfrm>
    </dsp:sp>
    <dsp:sp modelId="{294CED1B-BAAF-014C-B3B4-1147620AD1F7}">
      <dsp:nvSpPr>
        <dsp:cNvPr id="0" name=""/>
        <dsp:cNvSpPr/>
      </dsp:nvSpPr>
      <dsp:spPr>
        <a:xfrm>
          <a:off x="4149032" y="0"/>
          <a:ext cx="1928868" cy="4368800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NZ" sz="1800" kern="1200" dirty="0" smtClean="0"/>
            <a:t>High availability</a:t>
          </a:r>
        </a:p>
      </dsp:txBody>
      <dsp:txXfrm>
        <a:off x="4149032" y="0"/>
        <a:ext cx="1928868" cy="1310640"/>
      </dsp:txXfrm>
    </dsp:sp>
    <dsp:sp modelId="{2186DA4D-8C48-1742-ACDC-AF5937C2136A}">
      <dsp:nvSpPr>
        <dsp:cNvPr id="0" name=""/>
        <dsp:cNvSpPr/>
      </dsp:nvSpPr>
      <dsp:spPr>
        <a:xfrm>
          <a:off x="4341919" y="1310640"/>
          <a:ext cx="1543094" cy="28397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NZ" sz="1700" kern="1200" smtClean="0"/>
            <a:t>failure of one node is not critical to system</a:t>
          </a:r>
          <a:endParaRPr lang="en-NZ" sz="1700" kern="1200" dirty="0" smtClean="0"/>
        </a:p>
      </dsp:txBody>
      <dsp:txXfrm>
        <a:off x="4387115" y="1355836"/>
        <a:ext cx="1452702" cy="2749328"/>
      </dsp:txXfrm>
    </dsp:sp>
    <dsp:sp modelId="{B69644E7-709C-8E44-9068-25C3EAD03CCD}">
      <dsp:nvSpPr>
        <dsp:cNvPr id="0" name=""/>
        <dsp:cNvSpPr/>
      </dsp:nvSpPr>
      <dsp:spPr>
        <a:xfrm>
          <a:off x="6222565" y="0"/>
          <a:ext cx="1928868" cy="4368800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NZ" sz="1800" kern="1200" smtClean="0"/>
            <a:t>Superior price/performance</a:t>
          </a:r>
          <a:endParaRPr lang="en-NZ" sz="1800" kern="1200" dirty="0" smtClean="0"/>
        </a:p>
      </dsp:txBody>
      <dsp:txXfrm>
        <a:off x="6222565" y="0"/>
        <a:ext cx="1928868" cy="1310640"/>
      </dsp:txXfrm>
    </dsp:sp>
    <dsp:sp modelId="{ADA26465-0140-1547-B2F3-16D1CE02DD04}">
      <dsp:nvSpPr>
        <dsp:cNvPr id="0" name=""/>
        <dsp:cNvSpPr/>
      </dsp:nvSpPr>
      <dsp:spPr>
        <a:xfrm>
          <a:off x="6415452" y="1310640"/>
          <a:ext cx="1543094" cy="28397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NZ" sz="1700" kern="1200" dirty="0" smtClean="0"/>
            <a:t>by using commodity building blocks, it is possible to put together a cluster at a much lower cost than a single large machine</a:t>
          </a:r>
        </a:p>
      </dsp:txBody>
      <dsp:txXfrm>
        <a:off x="6460648" y="1355836"/>
        <a:ext cx="1452702" cy="27493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3.png>
</file>

<file path=ppt/media/image14.png>
</file>

<file path=ppt/media/image16.png>
</file>

<file path=ppt/media/image2.jpeg>
</file>

<file path=ppt/media/image20.jpeg>
</file>

<file path=ppt/media/image21.png>
</file>

<file path=ppt/media/image27.gif>
</file>

<file path=ppt/media/image28.png>
</file>

<file path=ppt/media/image3.png>
</file>

<file path=ppt/media/image31.png>
</file>

<file path=ppt/media/image32.png>
</file>

<file path=ppt/media/image33.png>
</file>

<file path=ppt/media/image4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2A0B9C-F9FD-43EF-A958-F3A4E5B3C73F}" type="datetimeFigureOut">
              <a:rPr lang="en-US" smtClean="0"/>
              <a:t>5/29/16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7308F-9C2E-4492-BAF1-ED1303A4E2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159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7308F-9C2E-4492-BAF1-ED1303A4E2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375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key feature of a client/server architecture is the allocation of application-level tasks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between clients and servers. Figure 16.2 illustrates the general case.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4037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Within the general framework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client/server, there is a spectrum of implementations that divide the work between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client and server differently. Figure 16.5 illustrates in general terms some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major options for database applications. Other splits are possible, and the options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may have a different characterization for other types of applications. In any case,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useful to examine this figure to get a feel for the kind of trade-offs possible.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16.5 depicts four classes: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Host-based processing: </a:t>
            </a:r>
            <a:r>
              <a:rPr lang="en-US" sz="1200" b="1" i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Host-based processing is not true client/server computing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the term is generally used. Rather, host-based processing refers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traditional mainframe environment in which all or virtually all of the processing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done on a central host. Often the user interface is via a dumb terminal.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Even if the user is employing a microcomputer, the user’s station is generally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limited to the role of a terminal emulator.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1458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most basic class of client/server configuration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one in which the client is principally responsible for providing a graphical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user interface, while virtually all of the processing is done on the server.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configuration is typical of early client/server efforts, especially departmental level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systems. The rationale behind such configurations is that the user workstation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best suited to providing a user-friendly interface and that databases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applications can easily be maintained on central systems. Although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user gains the advantage of a better interface, this type of configuration does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not generally lend itself to any significant gains in productivity or to any fundamental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changes in the actual business functions that the system supports.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164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a cooperative processing configuration,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application processing is performed in an optimized fashion, taking advantage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 the strengths of both client and server machines and of the distribution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data. Such a configuration is more complex to set up and maintain but, in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long run, this type of configuration may offer greater user productivity gains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greater network efficiency than other client/server approaches.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1483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At the other extreme, virtually all application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processing may be done at the client, with the exception of data validation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routines and other database logic functions that are best performed at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server. Generally, some of the more sophisticated database logic functions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are housed on the client side. This architecture is perhaps the most common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client/server approach in current use. It enables the user to employ applications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tailored to local needs.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621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traditional client/server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architecture involves two levels, or tiers: a client tier and a server tier. A three tier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architecture is also common ( Figure 16.6 ). In this architecture, the application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software is distributed among three types of machines: a user machine, a middle-tier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server, and a backend server. The user machine is the client machine we have been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discussing and, in the three-tier model, is typically a thin client. The middle-tier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machines are essentially gateways between the thin user clients and a variety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backend database servers. The middle-tier machines can convert protocols and map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from one type of database query to another. In addition, the middle-tier machine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 merge/integrate results from different data sources. Finally, the middle-tier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machine can serve as a gateway between the desktop applications and the backend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legacy applications by mediating between the two worlds.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interaction between the middle-tier server and the backend server also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follows the client/server model. Thus, the middle-tier system acts as both a client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a server.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3915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http://www.paraview.org/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7308F-9C2E-4492-BAF1-ED1303A4E29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396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When a file server is used, performance of file I/O can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 noticeably degraded relative to local file access because of the delays imposed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by the network. To reduce this performance penalty, individual systems can use file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caches to hold recently accessed file records. Because of the principle of locality, use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 a local file cache should reduce the number of remote server accesses that must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 made.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159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16.8 suggests the role of middleware in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client/server architecture. The exact role of the middleware component will depend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 the style of client/server computing being used. Referring back to Figure 16.5 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recall that there are a number of different client/server approaches, depending 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way in which application functions are split up. In any case, Figure 16.8 gives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good general idea of the architecture involved.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Note that there is both a client and server component of middleware.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basic purpose of middleware is to enable an application or user at a client to access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variety of services on servers without being concerned about differences among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servers. To look at one specific application area, the structured query language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(SQL) is supposed to provide a standardized means for access to a relational database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by either a local or remote user or application. However, many relational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database vendors, although they support SQL, have added their own proprietary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extensions to SQL. This enables vendors to differentiate their products but also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creates potential incompatibilities.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an example, consider a distributed system used to support, among other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things, the personnel department. The basic employee data, such as employee name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address, might be stored on a Gupta database, whereas salary information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might be contained on an Oracle database. When a user in the personnel department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requires access to particular records, that user does not want to be concerned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with which vendor’s database contains the records needed. Middleware provides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layer of software that enables uniform access to these differing systems.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7908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instructive to look at the role of middleware from a logical, rather than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 implementation, point of view. This viewpoint is illustrated in Figure 16.9 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Middleware enables the realization of the promise of distributed client/server computing.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entire distributed system can be viewed as a set of applications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resources available to users. Users need not be concerned with the location of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 indeed the location of applications. All applications operate over a uniform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applications programming interface (API). The middleware, which cuts across all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client and server platforms, is responsible for routing client requests to the appropriate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36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https://en.wikipedia.org/wiki/Middleware#/media/File:Linux_kernel_and_gaming_input-output_latency.svg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7308F-9C2E-4492-BAF1-ED1303A4E29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630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16.10a shows the use of message passing to implement client/server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functionality. A client process requires some service (e.g., read a file, print)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sends a message containing a request for service to a server process. The server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process honors the request and sends a message containing a reply. In its simplest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form, only two functions are needed: Send and Receive. The Send function specifies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destination and includes the message content. The Receive function tells from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whom a message is desired (including “all”) and provides a buffer where the incoming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message is to be stored.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782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16.10a shows the use of message passing to implement client/server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functionality. A client process requires some service (e.g., read a file, print)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sends a message containing a request for service to a server process. The server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process honors the request and sends a message containing a reply. In its simplest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form, only two functions are needed: Send and Receive. The Send function specifies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destination and includes the message content. The Receive function tells from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whom a message is desired (including “all”) and provides a buffer where the incoming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message is to be stored.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3037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16.11 suggests an implementation for message passing. Processes make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of the services of a message-passing module. Service requests can be expressed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terms of primitives and parameters. A primitive specifies the function to be performed,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the parameters are used to pass data and control information. The actual form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primitive depends on the message-passing software. It may be a procedure call or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may itself be a message to a process that is part of the operating system.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Send primitive is used by the process that desires to send the message.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Its parameters are the identifier of the destination process and the contents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message. The message-passing module constructs a data unit that includes these two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elements. This data unit is sent to the machine that hosts the destination process,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using some sort of communications facility, such as TCP/IP. When the data unit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received in the target system, it is routed by the communications facility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message-passing module. This module examines the process ID field and stores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message in the buffer for that process.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this scenario, the receiving process must announce its willingness to receive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messages by designating a buffer area and informing the message-passing module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by a Receive primitive. An alternative approach does not require such an announcement.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Instead, when the message-passing module receives a message, it signals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destination process with some sort of Receive signal and then makes the received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message available in a shared buffer.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Several design issues are associated with distributed message passing,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these are addressed in the remainder of this section.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2281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remote procedure call mechanism can be viewed as a refinement of reliable,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blocking message passing. Figure 16.10b illustrates the general architecture.</a:t>
            </a:r>
            <a:endParaRPr lang="en-US" dirty="0" smtClean="0"/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16.12 provides a more detailed look. The calling program makes a normal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procedure call with parameters on its machine. For example,</a:t>
            </a:r>
          </a:p>
          <a:p>
            <a:endParaRPr lang="en-NZ" baseline="0" dirty="0" smtClean="0"/>
          </a:p>
          <a:p>
            <a:r>
              <a:rPr lang="en-NZ" baseline="0" dirty="0" smtClean="0"/>
              <a:t>Consider a procedure call:</a:t>
            </a:r>
          </a:p>
          <a:p>
            <a:pPr lvl="1"/>
            <a:r>
              <a:rPr lang="en-NZ" baseline="0" dirty="0" smtClean="0"/>
              <a:t> CALL P(X,Y)</a:t>
            </a:r>
          </a:p>
          <a:p>
            <a:pPr lvl="1"/>
            <a:r>
              <a:rPr lang="en-NZ" baseline="0" dirty="0" smtClean="0"/>
              <a:t>Where:</a:t>
            </a:r>
          </a:p>
          <a:p>
            <a:pPr lvl="2"/>
            <a:r>
              <a:rPr lang="en-NZ" baseline="0" dirty="0" smtClean="0"/>
              <a:t>P = procedure name</a:t>
            </a:r>
          </a:p>
          <a:p>
            <a:pPr lvl="2"/>
            <a:r>
              <a:rPr lang="en-NZ" baseline="0" dirty="0" smtClean="0"/>
              <a:t>X = passed arguments</a:t>
            </a:r>
          </a:p>
          <a:p>
            <a:pPr lvl="2"/>
            <a:r>
              <a:rPr lang="en-NZ" baseline="0" dirty="0" smtClean="0"/>
              <a:t>Y = returned values</a:t>
            </a:r>
          </a:p>
          <a:p>
            <a:endParaRPr lang="en-NZ" baseline="0" dirty="0" smtClean="0"/>
          </a:p>
          <a:p>
            <a:r>
              <a:rPr lang="en-NZ" dirty="0" smtClean="0"/>
              <a:t>It may or may not be transparent to the user that the intention is to invoke a remote procedure on some other machine.</a:t>
            </a:r>
          </a:p>
          <a:p>
            <a:endParaRPr lang="en-NZ" dirty="0" smtClean="0"/>
          </a:p>
          <a:p>
            <a:r>
              <a:rPr lang="en-NZ" dirty="0" smtClean="0"/>
              <a:t>A dummy or stub procedure P must be included in the caller’s address space or be dynamically linked to it at call time.</a:t>
            </a:r>
          </a:p>
          <a:p>
            <a:pPr lvl="1">
              <a:buFont typeface="Arial" pitchFamily="34" charset="0"/>
              <a:buChar char="•"/>
            </a:pPr>
            <a:r>
              <a:rPr lang="en-NZ" dirty="0" smtClean="0"/>
              <a:t> This procedure creates a message that identifies the procedure being called and includes the parameters. </a:t>
            </a:r>
          </a:p>
          <a:p>
            <a:pPr lvl="1">
              <a:buFont typeface="Arial" pitchFamily="34" charset="0"/>
              <a:buChar char="•"/>
            </a:pPr>
            <a:r>
              <a:rPr lang="en-NZ" dirty="0" smtClean="0"/>
              <a:t> It then sends this message to a remote system and waits for a reply.</a:t>
            </a:r>
          </a:p>
          <a:p>
            <a:pPr lvl="0">
              <a:buFont typeface="Arial" pitchFamily="34" charset="0"/>
              <a:buNone/>
            </a:pPr>
            <a:endParaRPr lang="en-NZ" dirty="0" smtClean="0"/>
          </a:p>
          <a:p>
            <a:pPr lvl="0">
              <a:buFont typeface="Arial" pitchFamily="34" charset="0"/>
              <a:buNone/>
            </a:pPr>
            <a:r>
              <a:rPr lang="en-NZ" dirty="0" smtClean="0"/>
              <a:t>When a reply is received, the stub procedure returns to the calling program, providing the returned values.</a:t>
            </a:r>
          </a:p>
          <a:p>
            <a:pPr lvl="0">
              <a:buFont typeface="Arial" pitchFamily="34" charset="0"/>
              <a:buNone/>
            </a:pPr>
            <a:endParaRPr lang="en-NZ" dirty="0" smtClean="0"/>
          </a:p>
          <a:p>
            <a:pPr lvl="0">
              <a:buFont typeface="Arial" pitchFamily="34" charset="0"/>
              <a:buNone/>
            </a:pPr>
            <a:r>
              <a:rPr lang="en-NZ" dirty="0" smtClean="0"/>
              <a:t>At the remote machine, another stub program is associated with the called procedure.</a:t>
            </a:r>
          </a:p>
          <a:p>
            <a:pPr lvl="1">
              <a:buFont typeface="Arial" pitchFamily="34" charset="0"/>
              <a:buChar char="•"/>
            </a:pPr>
            <a:r>
              <a:rPr lang="en-NZ" dirty="0" smtClean="0"/>
              <a:t> When a message comes in, it is examined and a local CALL P(X, Y) is generated. </a:t>
            </a:r>
          </a:p>
          <a:p>
            <a:pPr lvl="1">
              <a:buFont typeface="Arial" pitchFamily="34" charset="0"/>
              <a:buChar char="•"/>
            </a:pPr>
            <a:r>
              <a:rPr lang="en-NZ" dirty="0" smtClean="0"/>
              <a:t> This remote procedure is thus called locally, so its normal assumptions about where to find parameters, the state of the stack, and so on are identical to the case of a purely local procedure call.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834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variation on the basic message-passing model is the remote procedure call. This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now a widely accepted and common method for encapsulating communication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a distributed system. The essence of the technique is to allow programs 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different machines to interact using simple procedure call/return semantics, just as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the two programs were on the same machine. That is, the procedure call is used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access to remote services. The popularity of this approach is due to the following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advantages.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 The procedure call is a widely accepted, used, and understood abstraction.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 The use of remote procedure calls enables remote interfaces to be specified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a set of named operations with designated types. Thus, the interface can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 clearly documented and distributed programs can be statically checked for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type errors.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3. Because a standardized and precisely defined interface is specified,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communication code for an application can be generated automatically.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4. Because a standardized and precisely defined interface is specified, developers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 write client and server modules that can be moved among computers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operating systems with little modification and recoding.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7877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concepts of synchronous and asynchronous remote procedure calls are analogous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the concepts of blocking and nonblocking messages. The traditional remote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procedure call is synchronous, which requires that the calling process wait until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called process returns a value. Thus, the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synchronous RPC behaves much like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subroutine call.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synchronous RPC is easy to understand and program because its behavior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predictable. However, it fails to exploit fully the parallelism inherent in distributed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applications. This limits the kind of interaction the distributed application can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have, resulting in lower performance.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provide greater flexibility, various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asynchronous RPC facilities have been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implemented to achieve a greater degree of parallelism while retaining the familiarity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simplicity of the RPC [ANAN92]. Asynchronous RPCs do not block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caller; the replies can be received as and when they are needed, thus allowing client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execution to proceed locally in parallel with the server invocation.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typical asynchronous RPC use is to enable a client to invoke a server repeatedly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 that the client has a number of requests in the pipeline at one time, each with its own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set of data. Synchronization of client and server can be achieved in one of two ways:</a:t>
            </a:r>
          </a:p>
          <a:p>
            <a:endParaRPr lang="en-US" sz="1200" b="1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 A higher-layer application in the client and server can initiate the exchange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then check at the end that all requested actions have been performed.</a:t>
            </a:r>
          </a:p>
          <a:p>
            <a:endParaRPr lang="en-US" sz="1200" b="1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 A client can issue a string of asynchronous RPCs followed by a final synchronous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RPC. The server will respond to the synchronous RPC only after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completing all of the work requested in the preceding asynchronous RPCs.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some schemes, asynchronous RPCs require no reply from the server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server cannot send a reply message. Other schemes either require or allow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reply, but the caller does not wait for the reply.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7551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Recall the ISO/OSI connection model…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7308F-9C2E-4492-BAF1-ED1303A4E29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422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[BREW97] lists four benefits that can be achieved with clustering. These can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also be thought of as objectives or design requirements: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Absolute scalability: It is possible to create large clusters that far surpass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power of even the largest stand-alone machines. A cluster can have dozens 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even hundreds of machines, each of which is a multiprocessor.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Incremental scalability: A cluster is configured in such a way that it is possible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add new systems to the cluster in small increments. Thus, a user can start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out with a modest system and expand it as needs grow, without having to go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through a major upgrade in which an existing small system is replaced with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larger system.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High availability: Because each node in a cluster is a stand-alone computer,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failure of one node does not mean loss of service. In many products, fault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tolerance is handled automatically in software.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Superior price/performance: By using commodity building blocks, it is possible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put together a cluster with equal or greater computing power than a single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large machine, at much lower cost.</a:t>
            </a:r>
            <a:endParaRPr lang="en-US" dirty="0" smtClean="0"/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2337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literature, clusters are classified in a number of different ways. Perhaps the simplest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classification is based on whether the computers in a cluster share access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same disks. Figure 16.13a shows a two-node cluster in which the only interconnection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by means of a high-speed link that can be used for message exchange to coordinate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cluster activity. The link can be a LAN that is shared with other computers that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not part of the cluster or the link can be a dedicated interconnection facility. In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latter case, one or more of the computers in the cluster will have a link to a LAN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 WAN so that there is a connection between the server cluster and remote client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systems. Note that in the figure, each computer is depicted as being a multiprocessor.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is not necessary but does enhance both performance and availability.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simple classification depicted in Figure 16.13 , the other alternative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shared-disk cluster. In this case, there generally is still a message link between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nodes. In addition, there is a disk subsystem that is directly linked to multiple computers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within the cluster. In Figure 16.13b , the common disk subsystem is a RAID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system. The use of RAID or some similar redundant disk technology is common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clusters so that the high availability achieved by the presence of multiple computers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not compromised by a shared disk that is a single point of failure.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4951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 clearer picture of the range of clustering approaches can be gained by looking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at functional alternatives. A white paper from Hewlett Packard [HP96] provides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useful classification along functional lines (Table 16.2), which we now discuss.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common, older method, known as passive standby , is simply to have one computer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handle all of the processing load while the other computer remains inactive,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standing by to take over in the event of a failure of the primary. To coordinate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machines, the active, or primary, system periodically sends a “heartbeat” message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standby machine. Should these messages stop arriving, the standby assumes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primary server has failed and puts itself into operation. This approach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increases availability but does not improve performance. Further, if the only information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exchanged between the two systems is a heartbeat message, and if the two systems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 not share common disks, then the standby provides a functional backup but has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 access to the databases managed by the primary.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passive standby is generally not referred to as a cluster. The term cluster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reserved for multiple interconnected computers that are all actively doing processing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while maintaining the image of a single system to the outside world. The term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active secondary  is often used in referring to this configuration. Three classifications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 clustering can be identified: separate servers, shared nothing, and shared memory.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one approach to clustering, each computer is a separate server with its own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disks and there are no disks shared between systems ( Figure 16.13a ). This arrangement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provides high performance as well as high availability. In this case, some type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 management or scheduling software is needed to assign incoming client requests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servers so that the load is balanced and high utilization is achieved. It is desirable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have a failover capability, which means that if a computer fails while executing an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application, another computer in the cluster can pick up and complete the application.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this to happen, data must constantly be copied among systems so that each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 has access to the current data of the other systems. The overhead of this data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exchange ensures high availability at the cost of a performance penalty.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reduce the communications overhead, most clusters now consist of servers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connected to common disks ( Figure 16.13b ). In one variation of this approach,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called shared nothing , the common disks are partitioned into volumes, and each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volume is owned by a single computer. If that computer fails, the cluster must be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reconfigured so that some other computer has ownership of the volumes of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failed computer.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also possible to have multiple computers share the same disks at the same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 (called the shared disk approach), so that each computer has access to all of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volumes on all of the disks. This approach requires the use of some type of locking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facility to ensure that data can only be accessed by one computer at a time.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8233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https://en.wikipedia.org/wiki/NoSQL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7308F-9C2E-4492-BAF1-ED1303A4E2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8995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https://en.wikipedia.org/wiki/Grid_computing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7308F-9C2E-4492-BAF1-ED1303A4E29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80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https://en.wikipedia.org/wiki/ACID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7308F-9C2E-4492-BAF1-ED1303A4E2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019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https://en.wikipedia.org/wiki/ACID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7308F-9C2E-4492-BAF1-ED1303A4E2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36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https://en.wikipedia.org/wiki/CAP_theorem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7308F-9C2E-4492-BAF1-ED1303A4E29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61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Now consider the scenario of Figure 16.4b , which has the same 1-millionrecord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database. In this case, a single query results in the transmission of 300,000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records over the network. This might happen if, for example, the user wishes to find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grand total or mean value of some field across many records or even the entire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database.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Clearly, this latter scenario is unacceptable. One solution to this problem,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which maintains the client/server architecture with all of its benefits, is to move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part of the application logic over to the server. That is, the server can be equipped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with application logic for performing data analysis as well as data retrieval and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searching.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716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16.3 suggests that all of the application logic—the software for “number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crunching” or other types of data analysis—is on the client side, while the server 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only concerned with managing the database. Whether such a configuration is appropriate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depends on the style and intent of the application. For example, suppose that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primary purpose is to provide online access for record lookup. Figure 16.4a suggests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how this might work. Suppose that the server is maintaining a database of 1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million records (called rows in relational database terminology), and the user wants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perform a lookup that should result in zero, one, or at most a few records.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user could search for these records using a number of search criteria (e.g., records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older than 1992, records referring to individuals in Ohio, records referring to a specific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event or characteristic, etc.). An initial client query may yield a server response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that there are 100,000 records that satisfy the search criteria. The user then adds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additional qualifiers and issues a new query. This time, a response indicating that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there are 1,000 possible records is returned. Finally, the client issues a third request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with additional qualifiers. The resulting search criteria yield a single match, and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record is returned to the client.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preceding application is well suited to a client/server architecture for two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reasons: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 There is a massive job of sorting and searching the database. This requires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large disk or bank of disks, a high-speed CPU, and a high-speed I/O architecture.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Such capacity and power is not needed and is too expensive for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single-user workstation or PC.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 It would place too great a traffic burden on the network to move the entire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1-million record file to the client for searching. Therefore, it is not enough for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server just to be able to retrieve records on behalf of a client; the server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needs to have database logic that enables it to perform searches on behalf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client.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99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an example that illustrates the concept of splitting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application logic between client and server, let us consider one of the most common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families of client/server applications: those that use relational databases. In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environment, the server is essentially a database server. Interaction between client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server is in the form of transactions in which the client makes a database request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receives a database response.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16.3 illustrates, in general terms, the architecture of such a system.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server is responsible for maintaining the database, for which purpose a complex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database management system software module is required. A variety of different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applications that make use of the database can be housed on client machines.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“glue” that ties client and server together is software that enables the client to make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requests for access to the server’s database. A popular example of such logic is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structured query language (SQL).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89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chart" Target="../charts/chart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reen-panormic_rv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4" y="0"/>
            <a:ext cx="9231965" cy="6925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F31BF-7BAA-B545-8A54-BD6165549183}" type="datetimeFigureOut">
              <a:rPr lang="en-US" smtClean="0"/>
              <a:pPr/>
              <a:t>5/29/16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DF3B2-5B0F-514C-AE92-94CAAA68DD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F31BF-7BAA-B545-8A54-BD6165549183}" type="datetimeFigureOut">
              <a:rPr lang="en-US" smtClean="0"/>
              <a:pPr/>
              <a:t>5/29/16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DF3B2-5B0F-514C-AE92-94CAAA68DD3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497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/>
          <p:nvPr/>
        </p:nvSpPr>
        <p:spPr>
          <a:xfrm>
            <a:off x="333828" y="566057"/>
            <a:ext cx="8454571" cy="21335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320040" y="320040"/>
            <a:ext cx="8503920" cy="6217920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457200" y="457200"/>
            <a:ext cx="8229600" cy="118872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368" y="1644868"/>
            <a:ext cx="3657600" cy="1098332"/>
          </a:xfrm>
        </p:spPr>
        <p:txBody>
          <a:bodyPr anchor="b"/>
          <a:lstStyle>
            <a:lvl1pPr algn="l">
              <a:defRPr sz="3600" b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8032" y="654268"/>
            <a:ext cx="3657600" cy="54864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368" y="2774731"/>
            <a:ext cx="3657600" cy="3168869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5E854A5-A6D3-4FF2-A83D-4A92E35723B6}" type="datetimeFigureOut">
              <a:rPr lang="en-US" smtClean="0"/>
              <a:pPr>
                <a:defRPr/>
              </a:pPr>
              <a:t>5/29/16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B79F47-3AF0-4617-BC60-2E592392BB4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82722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2329"/>
            <a:ext cx="8229600" cy="1143000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7892"/>
            <a:ext cx="8229600" cy="4220806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10965"/>
            <a:ext cx="2133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3F31BF-7BAA-B545-8A54-BD6165549183}" type="datetimeFigureOut">
              <a:rPr lang="en-US" smtClean="0"/>
              <a:pPr/>
              <a:t>5/29/16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10965"/>
            <a:ext cx="2895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10965"/>
            <a:ext cx="2133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644DF3B2-5B0F-514C-AE92-94CAAA68DD3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>
            <a:normAutofit/>
          </a:bodyPr>
          <a:lstStyle>
            <a:lvl1pPr algn="l">
              <a:defRPr sz="2800" b="1" cap="all"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3F31BF-7BAA-B545-8A54-BD6165549183}" type="datetimeFigureOut">
              <a:rPr lang="en-US" smtClean="0"/>
              <a:pPr/>
              <a:t>5/29/16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644DF3B2-5B0F-514C-AE92-94CAAA68DD3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4445"/>
            <a:ext cx="8229600" cy="1143000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0008"/>
            <a:ext cx="4038600" cy="4204524"/>
          </a:xfrm>
        </p:spPr>
        <p:txBody>
          <a:bodyPr/>
          <a:lstStyle>
            <a:lvl1pPr>
              <a:defRPr sz="2800">
                <a:latin typeface="Arial"/>
                <a:cs typeface="Arial"/>
              </a:defRPr>
            </a:lvl1pPr>
            <a:lvl2pPr>
              <a:defRPr sz="24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0007"/>
            <a:ext cx="4038600" cy="4204525"/>
          </a:xfrm>
        </p:spPr>
        <p:txBody>
          <a:bodyPr/>
          <a:lstStyle>
            <a:lvl1pPr>
              <a:defRPr sz="2800">
                <a:latin typeface="Arial"/>
                <a:cs typeface="Arial"/>
              </a:defRPr>
            </a:lvl1pPr>
            <a:lvl2pPr>
              <a:defRPr sz="24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50517"/>
            <a:ext cx="2133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3F31BF-7BAA-B545-8A54-BD6165549183}" type="datetimeFigureOut">
              <a:rPr lang="en-US" smtClean="0"/>
              <a:pPr/>
              <a:t>5/29/16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50517"/>
            <a:ext cx="2895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50517"/>
            <a:ext cx="2133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644DF3B2-5B0F-514C-AE92-94CAAA68DD3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1747"/>
            <a:ext cx="8229600" cy="1143000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61984"/>
            <a:ext cx="4040188" cy="3670555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61984"/>
            <a:ext cx="4041775" cy="3670555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278334"/>
            <a:ext cx="2133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3F31BF-7BAA-B545-8A54-BD6165549183}" type="datetimeFigureOut">
              <a:rPr lang="en-US" smtClean="0"/>
              <a:pPr/>
              <a:t>5/29/16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278334"/>
            <a:ext cx="2895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278334"/>
            <a:ext cx="2133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644DF3B2-5B0F-514C-AE92-94CAAA68DD3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1881"/>
            <a:ext cx="8229600" cy="1143000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3F31BF-7BAA-B545-8A54-BD6165549183}" type="datetimeFigureOut">
              <a:rPr lang="en-US" smtClean="0"/>
              <a:pPr/>
              <a:t>5/29/16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644DF3B2-5B0F-514C-AE92-94CAAA68DD3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F31BF-7BAA-B545-8A54-BD6165549183}" type="datetimeFigureOut">
              <a:rPr lang="en-US" smtClean="0"/>
              <a:pPr/>
              <a:t>5/29/16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DF3B2-5B0F-514C-AE92-94CAAA68DD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3F31BF-7BAA-B545-8A54-BD6165549183}" type="datetimeFigureOut">
              <a:rPr lang="en-US" smtClean="0"/>
              <a:pPr/>
              <a:t>5/29/16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644DF3B2-5B0F-514C-AE92-94CAAA68DD3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POnTheFly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F31BF-7BAA-B545-8A54-BD6165549183}" type="datetimeFigureOut">
              <a:rPr lang="en-US" smtClean="0"/>
              <a:pPr/>
              <a:t>5/29/16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DF3B2-5B0F-514C-AE92-94CAAA68DD3A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TPChart" hidden="1"/>
          <p:cNvGraphicFramePr/>
          <p:nvPr userDrawn="1">
            <p:extLst>
              <p:ext uri="{D42A27DB-BD31-4B8C-83A1-F6EECF244321}">
                <p14:modId xmlns:p14="http://schemas.microsoft.com/office/powerpoint/2010/main" val="301756579"/>
              </p:ext>
            </p:extLst>
          </p:nvPr>
        </p:nvGraphicFramePr>
        <p:xfrm>
          <a:off x="6350000" y="1600200"/>
          <a:ext cx="2540000" cy="25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71898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F31BF-7BAA-B545-8A54-BD6165549183}" type="datetimeFigureOut">
              <a:rPr lang="en-US" smtClean="0"/>
              <a:pPr/>
              <a:t>5/29/16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DF3B2-5B0F-514C-AE92-94CAAA68DD3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green-stripe.jpg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14" y="0"/>
            <a:ext cx="9231965" cy="692505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gi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AP" TargetMode="External"/><Relationship Id="rId4" Type="http://schemas.openxmlformats.org/officeDocument/2006/relationships/hyperlink" Target="https://en.wikipedia.org/wiki/Service-oriented_architectur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XML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gi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9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zdnet.com/article/build-your-own-supercomputer-out-of-raspberry-pi-boards/" TargetMode="External"/><Relationship Id="rId3" Type="http://schemas.openxmlformats.org/officeDocument/2006/relationships/hyperlink" Target="https://www.youtube.com/watch?v=i_r3z1jYHAc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top500.org/" TargetMode="External"/><Relationship Id="rId3" Type="http://schemas.openxmlformats.org/officeDocument/2006/relationships/image" Target="../media/image3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528810" y="2130425"/>
            <a:ext cx="8130448" cy="2261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>
              <a:defRPr b="1" baseline="0">
                <a:solidFill>
                  <a:srgbClr val="1B6917"/>
                </a:solidFill>
                <a:latin typeface="Arial"/>
                <a:cs typeface="Arial"/>
              </a:defRPr>
            </a:lvl1pPr>
          </a:lstStyle>
          <a:p>
            <a:pPr lvl="0" algn="ctr">
              <a:spcBef>
                <a:spcPct val="0"/>
              </a:spcBef>
              <a:defRPr/>
            </a:pPr>
            <a:r>
              <a:rPr kumimoji="0" lang="en-US" sz="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5/30</a:t>
            </a:r>
            <a:endParaRPr kumimoji="0" lang="en-US" sz="44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  <a:p>
            <a:pPr lvl="0" algn="ctr">
              <a:spcBef>
                <a:spcPct val="0"/>
              </a:spcBef>
              <a:defRPr/>
            </a:pPr>
            <a:endParaRPr kumimoji="0" lang="en-US" sz="44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  <a:p>
            <a:pPr lvl="0" algn="ctr">
              <a:spcBef>
                <a:spcPct val="0"/>
              </a:spcBef>
              <a:defRPr/>
            </a:pPr>
            <a:r>
              <a:rPr lang="en-US" sz="4400" dirty="0" err="1" smtClean="0">
                <a:solidFill>
                  <a:schemeClr val="bg1"/>
                </a:solidFill>
                <a:ea typeface="+mj-ea"/>
              </a:rPr>
              <a:t>Ch</a:t>
            </a:r>
            <a:r>
              <a:rPr lang="en-US" sz="4400" dirty="0" smtClean="0">
                <a:solidFill>
                  <a:schemeClr val="bg1"/>
                </a:solidFill>
                <a:ea typeface="+mj-ea"/>
              </a:rPr>
              <a:t> 16 – Distributed Computing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371600" y="4505898"/>
            <a:ext cx="6400800" cy="113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>
                <a:solidFill>
                  <a:srgbClr val="40403E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CDC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NEU – 2016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CDC4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4.pdf"/>
          <p:cNvPicPr>
            <a:picLocks noChangeAspect="1"/>
          </p:cNvPicPr>
          <p:nvPr/>
        </p:nvPicPr>
        <p:blipFill rotWithShape="1">
          <a:blip r:embed="rId3"/>
          <a:srcRect l="8235" t="42727" r="3529" b="30176"/>
          <a:stretch/>
        </p:blipFill>
        <p:spPr>
          <a:xfrm>
            <a:off x="0" y="1598392"/>
            <a:ext cx="9144000" cy="3634008"/>
          </a:xfrm>
          <a:prstGeom prst="rect">
            <a:avLst/>
          </a:prstGeom>
        </p:spPr>
      </p:pic>
      <p:pic>
        <p:nvPicPr>
          <p:cNvPr id="3076" name="Picture 4" descr="http://www.nirsoft.net/utils/bluescreen1.g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959"/>
          <a:stretch/>
        </p:blipFill>
        <p:spPr bwMode="auto">
          <a:xfrm>
            <a:off x="106608" y="4524498"/>
            <a:ext cx="3839665" cy="204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374900" y="965200"/>
            <a:ext cx="45022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Inefficient client/server usage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10330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4.pdf"/>
          <p:cNvPicPr>
            <a:picLocks noChangeAspect="1"/>
          </p:cNvPicPr>
          <p:nvPr/>
        </p:nvPicPr>
        <p:blipFill>
          <a:blip r:embed="rId3"/>
          <a:srcRect t="7273" b="59091"/>
          <a:stretch>
            <a:fillRect/>
          </a:stretch>
        </p:blipFill>
        <p:spPr>
          <a:xfrm>
            <a:off x="-457200" y="1066800"/>
            <a:ext cx="9842148" cy="4284233"/>
          </a:xfrm>
          <a:prstGeom prst="rect">
            <a:avLst/>
          </a:prstGeom>
        </p:spPr>
      </p:pic>
      <p:pic>
        <p:nvPicPr>
          <p:cNvPr id="6" name="Picture 5" descr="f4.pdf"/>
          <p:cNvPicPr>
            <a:picLocks noChangeAspect="1"/>
          </p:cNvPicPr>
          <p:nvPr/>
        </p:nvPicPr>
        <p:blipFill>
          <a:blip r:embed="rId4"/>
          <a:srcRect l="8235" t="79545" r="3529" b="13636"/>
          <a:stretch>
            <a:fillRect/>
          </a:stretch>
        </p:blipFill>
        <p:spPr>
          <a:xfrm>
            <a:off x="152400" y="5638800"/>
            <a:ext cx="9144000" cy="91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193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3.pdf"/>
          <p:cNvPicPr>
            <a:picLocks noChangeAspect="1"/>
          </p:cNvPicPr>
          <p:nvPr/>
        </p:nvPicPr>
        <p:blipFill>
          <a:blip r:embed="rId3"/>
          <a:srcRect l="10000" t="10588" r="5455" b="15294"/>
          <a:stretch>
            <a:fillRect/>
          </a:stretch>
        </p:blipFill>
        <p:spPr>
          <a:xfrm>
            <a:off x="304800" y="685800"/>
            <a:ext cx="8601792" cy="582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021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2.pdf"/>
          <p:cNvPicPr>
            <a:picLocks noChangeAspect="1"/>
          </p:cNvPicPr>
          <p:nvPr/>
        </p:nvPicPr>
        <p:blipFill>
          <a:blip r:embed="rId3"/>
          <a:srcRect t="17273" b="29091"/>
          <a:stretch>
            <a:fillRect/>
          </a:stretch>
        </p:blipFill>
        <p:spPr>
          <a:xfrm>
            <a:off x="152400" y="609600"/>
            <a:ext cx="8699747" cy="603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71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0" y="4876800"/>
            <a:ext cx="9144000" cy="1676400"/>
          </a:xfrm>
        </p:spPr>
        <p:txBody>
          <a:bodyPr>
            <a:normAutofit fontScale="92500" lnSpcReduction="10000"/>
          </a:bodyPr>
          <a:lstStyle/>
          <a:p>
            <a:pPr marL="1308100" lvl="1" indent="-398463">
              <a:buClr>
                <a:schemeClr val="accent3">
                  <a:lumMod val="50000"/>
                </a:schemeClr>
              </a:buClr>
            </a:pPr>
            <a:r>
              <a:rPr lang="en-US" sz="2000" dirty="0" smtClean="0"/>
              <a:t>Not true client/server computing</a:t>
            </a:r>
          </a:p>
          <a:p>
            <a:pPr marL="1308100" lvl="1" indent="-398463">
              <a:buClr>
                <a:schemeClr val="accent3">
                  <a:lumMod val="50000"/>
                </a:schemeClr>
              </a:buClr>
            </a:pPr>
            <a:r>
              <a:rPr lang="en-US" sz="2000" dirty="0" smtClean="0"/>
              <a:t>Traditional mainframe environment in which </a:t>
            </a:r>
            <a:r>
              <a:rPr lang="en-NZ" sz="2000" dirty="0" smtClean="0"/>
              <a:t>all or virtually all of the processing is done on a central host</a:t>
            </a:r>
          </a:p>
          <a:p>
            <a:pPr marL="1308100" lvl="1" indent="-398463">
              <a:buClr>
                <a:schemeClr val="accent3">
                  <a:lumMod val="50000"/>
                </a:schemeClr>
              </a:buClr>
            </a:pPr>
            <a:r>
              <a:rPr lang="en-NZ" sz="2000" dirty="0" smtClean="0"/>
              <a:t>Often the user interface is via a dumb terminal</a:t>
            </a:r>
          </a:p>
          <a:p>
            <a:pPr marL="1308100" lvl="1" indent="-398463">
              <a:buClr>
                <a:schemeClr val="accent3">
                  <a:lumMod val="50000"/>
                </a:schemeClr>
              </a:buClr>
            </a:pPr>
            <a:r>
              <a:rPr lang="en-NZ" sz="2000" dirty="0" smtClean="0"/>
              <a:t>The user’s station is generally limited to the role of a terminal emulator</a:t>
            </a:r>
            <a:endParaRPr lang="en-US" sz="2000" dirty="0" smtClean="0"/>
          </a:p>
          <a:p>
            <a:endParaRPr lang="en-US" dirty="0"/>
          </a:p>
        </p:txBody>
      </p:sp>
      <p:pic>
        <p:nvPicPr>
          <p:cNvPr id="5" name="Picture 4" descr="f5.pdf"/>
          <p:cNvPicPr>
            <a:picLocks noChangeAspect="1"/>
          </p:cNvPicPr>
          <p:nvPr/>
        </p:nvPicPr>
        <p:blipFill>
          <a:blip r:embed="rId3"/>
          <a:srcRect l="22353" t="6364" r="20000" b="72727"/>
          <a:stretch>
            <a:fillRect/>
          </a:stretch>
        </p:blipFill>
        <p:spPr>
          <a:xfrm>
            <a:off x="381000" y="838200"/>
            <a:ext cx="8475690" cy="397830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74700" y="1799679"/>
            <a:ext cx="13981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Putty</a:t>
            </a:r>
            <a:endParaRPr lang="en-US" sz="4400" dirty="0"/>
          </a:p>
        </p:txBody>
      </p:sp>
      <p:pic>
        <p:nvPicPr>
          <p:cNvPr id="4098" name="Picture 2" descr="https://upload.wikimedia.org/wikipedia/commons/thumb/b/b6/PuTTY_icon_128px.png/64px-PuTTY_icon_128px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1740" y="1879599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engineering.oregonstate.edu/computing/fileaccess/putty_ssh/putty5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443" y="2629415"/>
            <a:ext cx="1849657" cy="1161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83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-381000" y="4495800"/>
            <a:ext cx="9144000" cy="5257800"/>
          </a:xfrm>
        </p:spPr>
        <p:txBody>
          <a:bodyPr>
            <a:normAutofit/>
          </a:bodyPr>
          <a:lstStyle/>
          <a:p>
            <a:pPr marL="1308100" lvl="1" indent="-398463">
              <a:lnSpc>
                <a:spcPct val="90000"/>
              </a:lnSpc>
              <a:buClr>
                <a:schemeClr val="accent3">
                  <a:lumMod val="50000"/>
                </a:schemeClr>
              </a:buClr>
            </a:pPr>
            <a:r>
              <a:rPr lang="en-US" sz="1900" dirty="0" smtClean="0"/>
              <a:t>Server does all the processing</a:t>
            </a:r>
          </a:p>
          <a:p>
            <a:pPr marL="1308100" lvl="1" indent="-398463">
              <a:lnSpc>
                <a:spcPct val="90000"/>
              </a:lnSpc>
              <a:buClr>
                <a:schemeClr val="accent3">
                  <a:lumMod val="50000"/>
                </a:schemeClr>
              </a:buClr>
            </a:pPr>
            <a:r>
              <a:rPr lang="en-US" sz="1900" dirty="0" smtClean="0"/>
              <a:t>Client provides a graphical user interface</a:t>
            </a:r>
          </a:p>
          <a:p>
            <a:pPr marL="1308100" lvl="1" indent="-398463">
              <a:lnSpc>
                <a:spcPct val="90000"/>
              </a:lnSpc>
              <a:buClr>
                <a:schemeClr val="accent3">
                  <a:lumMod val="50000"/>
                </a:schemeClr>
              </a:buClr>
            </a:pPr>
            <a:r>
              <a:rPr lang="en-US" sz="1900" dirty="0" smtClean="0"/>
              <a:t>Rationale behind configuration is that the user workstation is best suited to providing a user-friendly interface and that databases and applications can easily be maintained on central systems</a:t>
            </a:r>
          </a:p>
          <a:p>
            <a:pPr marL="1308100" lvl="1" indent="-398463">
              <a:lnSpc>
                <a:spcPct val="90000"/>
              </a:lnSpc>
              <a:buClr>
                <a:schemeClr val="accent3">
                  <a:lumMod val="50000"/>
                </a:schemeClr>
              </a:buClr>
            </a:pPr>
            <a:r>
              <a:rPr lang="en-US" sz="1900" dirty="0" smtClean="0"/>
              <a:t>User gains the advantage of a better interface</a:t>
            </a:r>
          </a:p>
        </p:txBody>
      </p:sp>
      <p:pic>
        <p:nvPicPr>
          <p:cNvPr id="5" name="Picture 4" descr="f5.pdf"/>
          <p:cNvPicPr>
            <a:picLocks noChangeAspect="1"/>
          </p:cNvPicPr>
          <p:nvPr/>
        </p:nvPicPr>
        <p:blipFill>
          <a:blip r:embed="rId3"/>
          <a:srcRect l="21176" t="27273" r="20000" b="53636"/>
          <a:stretch>
            <a:fillRect/>
          </a:stretch>
        </p:blipFill>
        <p:spPr>
          <a:xfrm>
            <a:off x="224031" y="685800"/>
            <a:ext cx="8708781" cy="3657599"/>
          </a:xfrm>
          <a:prstGeom prst="rect">
            <a:avLst/>
          </a:prstGeom>
        </p:spPr>
      </p:pic>
      <p:pic>
        <p:nvPicPr>
          <p:cNvPr id="5122" name="Picture 2" descr="http://oracle-gui.googlecode.com/files/Dependency%20Graph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42518"/>
            <a:ext cx="2444750" cy="1832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770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57200" y="4800600"/>
            <a:ext cx="8686800" cy="4953000"/>
          </a:xfrm>
        </p:spPr>
        <p:txBody>
          <a:bodyPr/>
          <a:lstStyle/>
          <a:p>
            <a:pPr marL="795338" lvl="1" indent="-396875">
              <a:lnSpc>
                <a:spcPct val="80000"/>
              </a:lnSpc>
              <a:buClr>
                <a:schemeClr val="accent3">
                  <a:lumMod val="50000"/>
                </a:schemeClr>
              </a:buClr>
            </a:pPr>
            <a:r>
              <a:rPr lang="en-US" sz="2400" dirty="0" smtClean="0"/>
              <a:t>Application processing is performed in an optimized fashion</a:t>
            </a:r>
          </a:p>
          <a:p>
            <a:pPr marL="795338" lvl="1" indent="-396875">
              <a:lnSpc>
                <a:spcPct val="80000"/>
              </a:lnSpc>
              <a:buClr>
                <a:schemeClr val="accent3">
                  <a:lumMod val="50000"/>
                </a:schemeClr>
              </a:buClr>
            </a:pPr>
            <a:r>
              <a:rPr lang="en-US" sz="2400" dirty="0" smtClean="0"/>
              <a:t>Complex to set up and maintain</a:t>
            </a:r>
          </a:p>
          <a:p>
            <a:pPr marL="795338" lvl="1" indent="-396875">
              <a:lnSpc>
                <a:spcPct val="80000"/>
              </a:lnSpc>
              <a:buClr>
                <a:schemeClr val="accent3">
                  <a:lumMod val="50000"/>
                </a:schemeClr>
              </a:buClr>
            </a:pPr>
            <a:r>
              <a:rPr lang="en-US" sz="2400" dirty="0" smtClean="0"/>
              <a:t>Offers greater productivity and efficiency</a:t>
            </a:r>
          </a:p>
          <a:p>
            <a:endParaRPr lang="en-US" dirty="0"/>
          </a:p>
        </p:txBody>
      </p:sp>
      <p:pic>
        <p:nvPicPr>
          <p:cNvPr id="6" name="Picture 5" descr="f5.pdf"/>
          <p:cNvPicPr>
            <a:picLocks noChangeAspect="1"/>
          </p:cNvPicPr>
          <p:nvPr/>
        </p:nvPicPr>
        <p:blipFill>
          <a:blip r:embed="rId3"/>
          <a:srcRect l="20000" t="49091" r="18824" b="32727"/>
          <a:stretch>
            <a:fillRect/>
          </a:stretch>
        </p:blipFill>
        <p:spPr>
          <a:xfrm>
            <a:off x="152400" y="914400"/>
            <a:ext cx="8825212" cy="339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26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81000" y="4343400"/>
            <a:ext cx="8382000" cy="2209800"/>
          </a:xfrm>
        </p:spPr>
        <p:txBody>
          <a:bodyPr>
            <a:normAutofit fontScale="92500" lnSpcReduction="10000"/>
          </a:bodyPr>
          <a:lstStyle/>
          <a:p>
            <a:pPr marL="795338" lvl="1" indent="-396875">
              <a:lnSpc>
                <a:spcPct val="90000"/>
              </a:lnSpc>
              <a:buClr>
                <a:schemeClr val="accent3">
                  <a:lumMod val="50000"/>
                </a:schemeClr>
              </a:buClr>
            </a:pPr>
            <a:r>
              <a:rPr lang="en-US" sz="1900" dirty="0" smtClean="0"/>
              <a:t>All application processing is done at the client</a:t>
            </a:r>
          </a:p>
          <a:p>
            <a:pPr marL="795338" lvl="1" indent="-396875">
              <a:lnSpc>
                <a:spcPct val="90000"/>
              </a:lnSpc>
              <a:buClr>
                <a:schemeClr val="accent3">
                  <a:lumMod val="50000"/>
                </a:schemeClr>
              </a:buClr>
            </a:pPr>
            <a:r>
              <a:rPr lang="en-US" sz="1900" dirty="0" smtClean="0"/>
              <a:t>Data validation routines and other database logic functions are done at the server</a:t>
            </a:r>
          </a:p>
          <a:p>
            <a:pPr marL="795338" lvl="1" indent="-396875">
              <a:lnSpc>
                <a:spcPct val="90000"/>
              </a:lnSpc>
              <a:buClr>
                <a:schemeClr val="accent3">
                  <a:lumMod val="50000"/>
                </a:schemeClr>
              </a:buClr>
            </a:pPr>
            <a:r>
              <a:rPr lang="en-US" sz="1900" dirty="0" smtClean="0"/>
              <a:t>Some of the more sophisticated database logic functions are housed on the client side</a:t>
            </a:r>
          </a:p>
          <a:p>
            <a:pPr marL="795338" lvl="1" indent="-396875">
              <a:lnSpc>
                <a:spcPct val="90000"/>
              </a:lnSpc>
              <a:buClr>
                <a:schemeClr val="accent3">
                  <a:lumMod val="50000"/>
                </a:schemeClr>
              </a:buClr>
            </a:pPr>
            <a:r>
              <a:rPr lang="en-US" sz="1900" dirty="0" smtClean="0"/>
              <a:t>This architecture is perhaps the most common client/server approach in current use</a:t>
            </a:r>
          </a:p>
          <a:p>
            <a:pPr marL="795338" lvl="1" indent="-396875">
              <a:lnSpc>
                <a:spcPct val="90000"/>
              </a:lnSpc>
              <a:buClr>
                <a:schemeClr val="accent3">
                  <a:lumMod val="50000"/>
                </a:schemeClr>
              </a:buClr>
            </a:pPr>
            <a:r>
              <a:rPr lang="en-US" sz="1900" dirty="0" smtClean="0"/>
              <a:t>It enables the user to employ applications tailored to local needs</a:t>
            </a:r>
          </a:p>
          <a:p>
            <a:endParaRPr lang="en-US" dirty="0"/>
          </a:p>
        </p:txBody>
      </p:sp>
      <p:pic>
        <p:nvPicPr>
          <p:cNvPr id="5" name="Picture 4" descr="f5.pdf"/>
          <p:cNvPicPr>
            <a:picLocks noChangeAspect="1"/>
          </p:cNvPicPr>
          <p:nvPr/>
        </p:nvPicPr>
        <p:blipFill>
          <a:blip r:embed="rId3"/>
          <a:srcRect l="20000" t="68182" r="18824" b="12727"/>
          <a:stretch>
            <a:fillRect/>
          </a:stretch>
        </p:blipFill>
        <p:spPr>
          <a:xfrm>
            <a:off x="0" y="304800"/>
            <a:ext cx="9144000" cy="369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6.pdf"/>
          <p:cNvPicPr>
            <a:picLocks noChangeAspect="1"/>
          </p:cNvPicPr>
          <p:nvPr/>
        </p:nvPicPr>
        <p:blipFill>
          <a:blip r:embed="rId3"/>
          <a:srcRect l="14118" t="10000" r="12941" b="29091"/>
          <a:stretch>
            <a:fillRect/>
          </a:stretch>
        </p:blipFill>
        <p:spPr>
          <a:xfrm>
            <a:off x="4699000" y="1551343"/>
            <a:ext cx="4699000" cy="50780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375702" y="858510"/>
            <a:ext cx="3345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Multi-Tier Server Side</a:t>
            </a:r>
            <a:endParaRPr lang="en-US" sz="2800" dirty="0"/>
          </a:p>
        </p:txBody>
      </p:sp>
      <p:pic>
        <p:nvPicPr>
          <p:cNvPr id="7170" name="Picture 2" descr="File:Thin Client-Thick Client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375"/>
          <a:stretch/>
        </p:blipFill>
        <p:spPr bwMode="auto">
          <a:xfrm>
            <a:off x="155575" y="2149107"/>
            <a:ext cx="4683125" cy="3882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9400" y="858510"/>
            <a:ext cx="375846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Processing responsibility</a:t>
            </a:r>
          </a:p>
          <a:p>
            <a:r>
              <a:rPr lang="en-US" sz="2800" dirty="0" smtClean="0"/>
              <a:t>Thick vs Thin clients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082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Multi-Tier Example: </a:t>
            </a:r>
            <a:r>
              <a:rPr lang="en-US" dirty="0" err="1" smtClean="0"/>
              <a:t>ParaView</a:t>
            </a:r>
            <a:endParaRPr lang="en-US" dirty="0"/>
          </a:p>
        </p:txBody>
      </p:sp>
      <p:pic>
        <p:nvPicPr>
          <p:cNvPr id="6148" name="Picture 4" descr="http://daac.hpc.mil/software/ParaView/images/PVBatch_overvie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0" y="2170629"/>
            <a:ext cx="8013700" cy="4492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65150" y="1604881"/>
            <a:ext cx="8316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ParaView</a:t>
            </a:r>
            <a:r>
              <a:rPr lang="en-US" dirty="0"/>
              <a:t> is an open-source, multi-platform data analysis and visualization application. </a:t>
            </a:r>
          </a:p>
        </p:txBody>
      </p:sp>
    </p:spTree>
    <p:extLst>
      <p:ext uri="{BB962C8B-B14F-4D97-AF65-F5344CB8AC3E}">
        <p14:creationId xmlns:p14="http://schemas.microsoft.com/office/powerpoint/2010/main" val="252600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Client/Server, Clustering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Client</a:t>
            </a:r>
          </a:p>
          <a:p>
            <a:pPr lvl="1"/>
            <a:r>
              <a:rPr lang="en-US" dirty="0" smtClean="0"/>
              <a:t>Interconnected machine requesting information</a:t>
            </a:r>
          </a:p>
          <a:p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Interconnected machine providing information or resources</a:t>
            </a:r>
          </a:p>
          <a:p>
            <a:r>
              <a:rPr lang="en-US" dirty="0" smtClean="0"/>
              <a:t>Application Programming Interface (API)</a:t>
            </a:r>
          </a:p>
          <a:p>
            <a:pPr lvl="1"/>
            <a:r>
              <a:rPr lang="en-US" dirty="0" smtClean="0"/>
              <a:t>Set of functions and calls to allow client/server communication and interaction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596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b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File Cache Consistency</a:t>
            </a:r>
            <a:endParaRPr lang="en-US" sz="5400" b="1" dirty="0">
              <a:ln w="1905"/>
              <a:solidFill>
                <a:schemeClr val="accent3">
                  <a:lumMod val="5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66700" y="1752600"/>
            <a:ext cx="8610600" cy="4648200"/>
          </a:xfrm>
        </p:spPr>
        <p:txBody>
          <a:bodyPr/>
          <a:lstStyle/>
          <a:p>
            <a:pPr marL="566738" indent="-341313"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Performance of file I/O can be noticeably degraded by network performance</a:t>
            </a:r>
          </a:p>
          <a:p>
            <a:pPr marL="566738" indent="-341313"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File caches hold recently accessed file records</a:t>
            </a:r>
          </a:p>
          <a:p>
            <a:pPr marL="566738" indent="-341313"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A local file cache should reduce the number of remote server accesses that must be </a:t>
            </a:r>
            <a:r>
              <a:rPr lang="en-US" dirty="0"/>
              <a:t>made (principle of </a:t>
            </a:r>
            <a:r>
              <a:rPr lang="en-US" dirty="0" smtClean="0"/>
              <a:t>locality)</a:t>
            </a:r>
          </a:p>
          <a:p>
            <a:pPr marL="566738" indent="-341313"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How to maintain cache consistency ? </a:t>
            </a:r>
          </a:p>
          <a:p>
            <a:pPr marL="966788" lvl="1" indent="-341313"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Readers Writers Approach</a:t>
            </a:r>
          </a:p>
        </p:txBody>
      </p:sp>
    </p:spTree>
    <p:extLst>
      <p:ext uri="{BB962C8B-B14F-4D97-AF65-F5344CB8AC3E}">
        <p14:creationId xmlns:p14="http://schemas.microsoft.com/office/powerpoint/2010/main" val="36838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8.pdf"/>
          <p:cNvPicPr>
            <a:picLocks noChangeAspect="1"/>
          </p:cNvPicPr>
          <p:nvPr/>
        </p:nvPicPr>
        <p:blipFill>
          <a:blip r:embed="rId3"/>
          <a:srcRect l="10909" t="10588" r="14545" b="15294"/>
          <a:stretch>
            <a:fillRect/>
          </a:stretch>
        </p:blipFill>
        <p:spPr>
          <a:xfrm>
            <a:off x="762000" y="762000"/>
            <a:ext cx="7696448" cy="591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03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9.pdf"/>
          <p:cNvPicPr>
            <a:picLocks noChangeAspect="1"/>
          </p:cNvPicPr>
          <p:nvPr/>
        </p:nvPicPr>
        <p:blipFill>
          <a:blip r:embed="rId3"/>
          <a:srcRect l="13636" r="16364" b="10588"/>
          <a:stretch>
            <a:fillRect/>
          </a:stretch>
        </p:blipFill>
        <p:spPr>
          <a:xfrm>
            <a:off x="1524000" y="0"/>
            <a:ext cx="6656257" cy="656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3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10.pdf"/>
          <p:cNvPicPr>
            <a:picLocks noChangeAspect="1"/>
          </p:cNvPicPr>
          <p:nvPr/>
        </p:nvPicPr>
        <p:blipFill rotWithShape="1">
          <a:blip r:embed="rId3"/>
          <a:srcRect l="5836" t="59461" r="7360" b="6156"/>
          <a:stretch/>
        </p:blipFill>
        <p:spPr>
          <a:xfrm>
            <a:off x="1104900" y="2656755"/>
            <a:ext cx="6858000" cy="351544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5089" y="808446"/>
            <a:ext cx="860831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Common Object Request Broker Architecture (</a:t>
            </a:r>
            <a:r>
              <a:rPr lang="en-US" dirty="0"/>
              <a:t>CORBA) enables communication between </a:t>
            </a:r>
            <a:endParaRPr lang="en-US" dirty="0" smtClean="0"/>
          </a:p>
          <a:p>
            <a:r>
              <a:rPr lang="en-US" dirty="0" smtClean="0"/>
              <a:t>software </a:t>
            </a:r>
            <a:r>
              <a:rPr lang="en-US" dirty="0"/>
              <a:t>written in different languages and running on different computers. </a:t>
            </a:r>
            <a:endParaRPr lang="en-US" dirty="0" smtClean="0"/>
          </a:p>
          <a:p>
            <a:r>
              <a:rPr lang="en-US" dirty="0" smtClean="0"/>
              <a:t>Implementation </a:t>
            </a:r>
            <a:r>
              <a:rPr lang="en-US" dirty="0"/>
              <a:t>details from specific operating systems, programming languages, and </a:t>
            </a:r>
            <a:endParaRPr lang="en-US" dirty="0" smtClean="0"/>
          </a:p>
          <a:p>
            <a:r>
              <a:rPr lang="en-US" dirty="0" smtClean="0"/>
              <a:t>hardware </a:t>
            </a:r>
            <a:r>
              <a:rPr lang="en-US" dirty="0"/>
              <a:t>platforms are all removed from the responsibility of developers who use CORBA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52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10.pdf"/>
          <p:cNvPicPr>
            <a:picLocks noChangeAspect="1"/>
          </p:cNvPicPr>
          <p:nvPr/>
        </p:nvPicPr>
        <p:blipFill rotWithShape="1">
          <a:blip r:embed="rId3"/>
          <a:srcRect l="5836" t="4786" r="7360" b="41102"/>
          <a:stretch/>
        </p:blipFill>
        <p:spPr>
          <a:xfrm>
            <a:off x="774700" y="520700"/>
            <a:ext cx="7383330" cy="595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36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11.pdf"/>
          <p:cNvPicPr>
            <a:picLocks noChangeAspect="1"/>
          </p:cNvPicPr>
          <p:nvPr/>
        </p:nvPicPr>
        <p:blipFill>
          <a:blip r:embed="rId3"/>
          <a:srcRect l="10000" t="14118" r="10000" b="12941"/>
          <a:stretch>
            <a:fillRect/>
          </a:stretch>
        </p:blipFill>
        <p:spPr>
          <a:xfrm>
            <a:off x="380999" y="609600"/>
            <a:ext cx="8436265" cy="59436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781300" y="952500"/>
            <a:ext cx="1430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Blocking, </a:t>
            </a:r>
          </a:p>
          <a:p>
            <a:r>
              <a:rPr lang="en-US" dirty="0" smtClean="0"/>
              <a:t>Non-blocking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933700" y="3771900"/>
            <a:ext cx="3207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Parallel Virtual Machine (PVM)</a:t>
            </a:r>
          </a:p>
          <a:p>
            <a:r>
              <a:rPr lang="en-US" dirty="0" smtClean="0"/>
              <a:t>Message Passing Interface (MPI)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58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16-1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-1447800"/>
            <a:ext cx="8001000" cy="1035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450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6253"/>
            <a:ext cx="9144000" cy="953448"/>
          </a:xfrm>
        </p:spPr>
        <p:txBody>
          <a:bodyPr/>
          <a:lstStyle/>
          <a:p>
            <a:pPr algn="ctr" fontAlgn="base">
              <a:spcAft>
                <a:spcPct val="0"/>
              </a:spcAft>
            </a:pPr>
            <a:r>
              <a:rPr lang="en-US" b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Remote Procedure Calls</a:t>
            </a:r>
            <a:endParaRPr lang="en-US" b="1" dirty="0">
              <a:ln w="1905"/>
              <a:solidFill>
                <a:schemeClr val="accent3">
                  <a:lumMod val="5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09600" y="1409700"/>
            <a:ext cx="8229600" cy="5600700"/>
          </a:xfrm>
        </p:spPr>
        <p:txBody>
          <a:bodyPr/>
          <a:lstStyle/>
          <a:p>
            <a:pPr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Allow programs on different machines to interact using simple procedure call/return semantics</a:t>
            </a:r>
          </a:p>
          <a:p>
            <a:pPr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Used for access to remote services</a:t>
            </a:r>
          </a:p>
          <a:p>
            <a:pPr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Passing data by values – great</a:t>
            </a:r>
          </a:p>
          <a:p>
            <a:pPr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Passing data by reference – not so great</a:t>
            </a:r>
          </a:p>
          <a:p>
            <a:pPr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Client/Server Binding</a:t>
            </a:r>
          </a:p>
          <a:p>
            <a:pPr lvl="1"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Persistent (Resources maintaining)</a:t>
            </a:r>
          </a:p>
          <a:p>
            <a:pPr lvl="1">
              <a:buClr>
                <a:schemeClr val="accent3">
                  <a:lumMod val="50000"/>
                </a:schemeClr>
              </a:buClr>
            </a:pPr>
            <a:r>
              <a:rPr lang="en-US" dirty="0" smtClean="0"/>
              <a:t>Non-persistent (Resources creating/destroying)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60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 fontAlgn="base">
              <a:spcAft>
                <a:spcPct val="0"/>
              </a:spcAft>
            </a:pPr>
            <a:r>
              <a:rPr lang="en-US" b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Synchronous versus Asynchronous</a:t>
            </a:r>
            <a:endParaRPr lang="en-US" b="1" dirty="0">
              <a:ln w="1905"/>
              <a:solidFill>
                <a:schemeClr val="accent3">
                  <a:lumMod val="5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/>
          </p:nvPr>
        </p:nvGraphicFramePr>
        <p:xfrm>
          <a:off x="457200" y="1676400"/>
          <a:ext cx="82296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70390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82629"/>
            <a:ext cx="9232900" cy="823871"/>
          </a:xfrm>
        </p:spPr>
        <p:txBody>
          <a:bodyPr>
            <a:normAutofit fontScale="90000"/>
          </a:bodyPr>
          <a:lstStyle/>
          <a:p>
            <a:r>
              <a:rPr lang="en-US" dirty="0"/>
              <a:t>Simple Object Access Protocol (SOAP)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773298"/>
          </a:xfrm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dirty="0"/>
              <a:t>p</a:t>
            </a:r>
            <a:r>
              <a:rPr lang="en-US" dirty="0" smtClean="0"/>
              <a:t>rotocol </a:t>
            </a:r>
            <a:r>
              <a:rPr lang="en-US" dirty="0"/>
              <a:t>specification for exchanging structured </a:t>
            </a:r>
            <a:r>
              <a:rPr lang="en-US" dirty="0" smtClean="0"/>
              <a:t>information</a:t>
            </a:r>
          </a:p>
          <a:p>
            <a:pPr lvl="1"/>
            <a:r>
              <a:rPr lang="en-US" dirty="0" smtClean="0"/>
              <a:t>extensibility </a:t>
            </a:r>
            <a:r>
              <a:rPr lang="en-US" dirty="0"/>
              <a:t>(security and WS-routing are among the extensions under development)</a:t>
            </a:r>
          </a:p>
          <a:p>
            <a:pPr lvl="1"/>
            <a:r>
              <a:rPr lang="en-US" dirty="0" smtClean="0"/>
              <a:t>neutrality </a:t>
            </a:r>
            <a:r>
              <a:rPr lang="en-US" dirty="0"/>
              <a:t>(SOAP can operate over any transport protocol such as HTTP, SMTP, TCP, UDP, or JMS)</a:t>
            </a:r>
          </a:p>
          <a:p>
            <a:pPr lvl="1"/>
            <a:r>
              <a:rPr lang="en-US" dirty="0" smtClean="0"/>
              <a:t>independence </a:t>
            </a:r>
            <a:r>
              <a:rPr lang="en-US" dirty="0"/>
              <a:t>(SOAP allows for any programming model)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87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Terminology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485900"/>
            <a:ext cx="8229600" cy="5168900"/>
          </a:xfrm>
        </p:spPr>
        <p:txBody>
          <a:bodyPr>
            <a:normAutofit/>
          </a:bodyPr>
          <a:lstStyle/>
          <a:p>
            <a:r>
              <a:rPr lang="en-US" dirty="0" smtClean="0"/>
              <a:t>Middleware</a:t>
            </a:r>
          </a:p>
          <a:p>
            <a:pPr lvl="1"/>
            <a:r>
              <a:rPr lang="en-US" dirty="0" smtClean="0"/>
              <a:t>Drivers, API, and software to facilitate interaction between client/user and server</a:t>
            </a:r>
          </a:p>
          <a:p>
            <a:pPr lvl="1"/>
            <a:r>
              <a:rPr lang="en-US" dirty="0" smtClean="0"/>
              <a:t>Includes </a:t>
            </a:r>
            <a:r>
              <a:rPr lang="en-US" dirty="0"/>
              <a:t>Web servers, application servers, content management </a:t>
            </a:r>
            <a:r>
              <a:rPr lang="en-US" dirty="0" smtClean="0"/>
              <a:t>systems</a:t>
            </a:r>
          </a:p>
          <a:p>
            <a:pPr lvl="1"/>
            <a:r>
              <a:rPr lang="en-US" dirty="0" smtClean="0"/>
              <a:t>Integral </a:t>
            </a:r>
            <a:r>
              <a:rPr lang="en-US" dirty="0"/>
              <a:t>to information technology based on Extensible Markup Language (</a:t>
            </a:r>
            <a:r>
              <a:rPr lang="en-US" dirty="0">
                <a:hlinkClick r:id="rId2" tooltip="XML"/>
              </a:rPr>
              <a:t>XML</a:t>
            </a:r>
            <a:r>
              <a:rPr lang="en-US" dirty="0"/>
              <a:t>), Simple Object Access Protocol (</a:t>
            </a:r>
            <a:r>
              <a:rPr lang="en-US" dirty="0">
                <a:hlinkClick r:id="rId3" tooltip="SOAP"/>
              </a:rPr>
              <a:t>SOAP</a:t>
            </a:r>
            <a:r>
              <a:rPr lang="en-US" dirty="0" smtClean="0"/>
              <a:t>), </a:t>
            </a:r>
            <a:r>
              <a:rPr lang="en-US" dirty="0" smtClean="0">
                <a:hlinkClick r:id="rId4" tooltip="Service-oriented architecture"/>
              </a:rPr>
              <a:t>SOA</a:t>
            </a:r>
            <a:r>
              <a:rPr lang="en-US" dirty="0" smtClean="0"/>
              <a:t>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928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Securing RPC over a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Existing security mechanisms could employ packet/port filtering</a:t>
            </a:r>
          </a:p>
          <a:p>
            <a:r>
              <a:rPr lang="en-US" dirty="0" smtClean="0"/>
              <a:t>Mechanisms like SOAP allow for RPCs to be bundled over HTTP/HTTPS</a:t>
            </a:r>
          </a:p>
          <a:p>
            <a:pPr lvl="1"/>
            <a:r>
              <a:rPr lang="en-US" dirty="0" smtClean="0"/>
              <a:t>HTTP traffic is rarely blocked</a:t>
            </a:r>
          </a:p>
          <a:p>
            <a:r>
              <a:rPr lang="en-US" dirty="0" smtClean="0"/>
              <a:t>Securing HTTP-based RPC access would require packet analysis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60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www.escotal.com/Images/Network%20parts/osi.gif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23" y="571500"/>
            <a:ext cx="7635577" cy="589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465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Abstraction of SMP computing</a:t>
            </a:r>
          </a:p>
          <a:p>
            <a:pPr lvl="1"/>
            <a:r>
              <a:rPr lang="en-US" dirty="0"/>
              <a:t>Symmetric Machines </a:t>
            </a:r>
          </a:p>
          <a:p>
            <a:pPr lvl="1"/>
            <a:r>
              <a:rPr lang="en-US" dirty="0" smtClean="0"/>
              <a:t>Group of stand-alone machines working as one</a:t>
            </a:r>
          </a:p>
          <a:p>
            <a:r>
              <a:rPr lang="en-US" dirty="0" smtClean="0"/>
              <a:t>Supercomputing</a:t>
            </a:r>
          </a:p>
          <a:p>
            <a:endParaRPr lang="en-US" dirty="0"/>
          </a:p>
        </p:txBody>
      </p:sp>
      <p:pic>
        <p:nvPicPr>
          <p:cNvPr id="4" name="Picture 4" descr="http://daac.hpc.mil/software/ParaView/images/PVBatch_over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50109" y="3559125"/>
            <a:ext cx="5536691" cy="3103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138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7584"/>
            <a:ext cx="8229600" cy="856305"/>
          </a:xfrm>
        </p:spPr>
        <p:txBody>
          <a:bodyPr/>
          <a:lstStyle/>
          <a:p>
            <a:r>
              <a:rPr lang="en-US" dirty="0" smtClean="0"/>
              <a:t>Top 500 (top500.org)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878" r="26936"/>
          <a:stretch/>
        </p:blipFill>
        <p:spPr>
          <a:xfrm>
            <a:off x="789659" y="1223889"/>
            <a:ext cx="7770532" cy="541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52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fontAlgn="base">
              <a:spcAft>
                <a:spcPct val="0"/>
              </a:spcAft>
            </a:pPr>
            <a:r>
              <a:rPr lang="en-NZ" b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Benefits of Clusters</a:t>
            </a:r>
            <a:endParaRPr lang="en-NZ" b="1" dirty="0">
              <a:ln w="1905"/>
              <a:solidFill>
                <a:schemeClr val="accent3">
                  <a:lumMod val="5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457200" y="2133600"/>
          <a:ext cx="8153400" cy="436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8461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13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29988"/>
            <a:ext cx="5375564" cy="695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772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685800"/>
            <a:ext cx="6831496" cy="59044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4800" y="2057401"/>
            <a:ext cx="152399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+mj-lt"/>
                <a:ea typeface="+mj-ea"/>
                <a:cs typeface="+mj-cs"/>
              </a:rPr>
              <a:t>Table 16.2</a:t>
            </a:r>
          </a:p>
          <a:p>
            <a:pPr algn="ctr"/>
            <a:r>
              <a:rPr lang="en-US" sz="3200" b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+mj-lt"/>
                <a:ea typeface="+mj-ea"/>
                <a:cs typeface="+mj-cs"/>
              </a:rPr>
              <a:t>   </a:t>
            </a:r>
            <a:r>
              <a:rPr lang="en-US" b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+mj-lt"/>
                <a:ea typeface="+mj-ea"/>
                <a:cs typeface="+mj-cs"/>
              </a:rPr>
              <a:t>Clustering Methods: Benefits </a:t>
            </a:r>
          </a:p>
          <a:p>
            <a:pPr algn="ctr"/>
            <a:r>
              <a:rPr lang="en-US" b="1" dirty="0" smtClean="0">
                <a:ln w="1905"/>
                <a:solidFill>
                  <a:schemeClr val="accent3">
                    <a:lumMod val="5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+mj-lt"/>
                <a:ea typeface="+mj-ea"/>
                <a:cs typeface="+mj-cs"/>
              </a:rPr>
              <a:t>and Limitations </a:t>
            </a:r>
            <a:endParaRPr lang="en-US" sz="3200" b="1" dirty="0" smtClean="0">
              <a:ln w="1905"/>
              <a:solidFill>
                <a:schemeClr val="accent3">
                  <a:lumMod val="5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72341" y="1172867"/>
            <a:ext cx="11889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SERVERS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2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Fault management</a:t>
            </a:r>
          </a:p>
          <a:p>
            <a:pPr lvl="1"/>
            <a:r>
              <a:rPr lang="en-US" dirty="0" smtClean="0"/>
              <a:t>Failover (application switched to working node)</a:t>
            </a:r>
          </a:p>
          <a:p>
            <a:pPr lvl="1"/>
            <a:r>
              <a:rPr lang="en-US" dirty="0" smtClean="0"/>
              <a:t>Failback (application restored on fixed system)</a:t>
            </a:r>
          </a:p>
          <a:p>
            <a:r>
              <a:rPr lang="en-US" dirty="0" smtClean="0"/>
              <a:t>Load balancing</a:t>
            </a:r>
          </a:p>
          <a:p>
            <a:r>
              <a:rPr lang="en-US" dirty="0" smtClean="0"/>
              <a:t>Job Scheduling &amp; Resource Handling</a:t>
            </a:r>
          </a:p>
          <a:p>
            <a:r>
              <a:rPr lang="en-US" dirty="0" smtClean="0"/>
              <a:t>Parallelization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27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 </a:t>
            </a:r>
          </a:p>
          <a:p>
            <a:pPr lvl="1"/>
            <a:r>
              <a:rPr lang="en-US" dirty="0" smtClean="0"/>
              <a:t>Programmer defined (e.g., threading)</a:t>
            </a:r>
          </a:p>
          <a:p>
            <a:r>
              <a:rPr lang="en-US" dirty="0" smtClean="0"/>
              <a:t>Compiler-driven</a:t>
            </a:r>
          </a:p>
          <a:p>
            <a:pPr lvl="1"/>
            <a:r>
              <a:rPr lang="en-US" dirty="0" err="1" smtClean="0"/>
              <a:t>OpenMP</a:t>
            </a:r>
            <a:endParaRPr lang="en-US" dirty="0" smtClean="0"/>
          </a:p>
          <a:p>
            <a:pPr lvl="1"/>
            <a:r>
              <a:rPr lang="en-US" dirty="0" smtClean="0"/>
              <a:t>MATLAB</a:t>
            </a:r>
          </a:p>
          <a:p>
            <a:pPr lvl="2"/>
            <a:r>
              <a:rPr lang="en-US" dirty="0" smtClean="0"/>
              <a:t>GPU</a:t>
            </a:r>
          </a:p>
          <a:p>
            <a:pPr lvl="2"/>
            <a:r>
              <a:rPr lang="en-US" dirty="0" smtClean="0"/>
              <a:t>Parallelization</a:t>
            </a:r>
          </a:p>
          <a:p>
            <a:pPr lvl="2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7105" t="47118" r="60280" b="12060"/>
          <a:stretch/>
        </p:blipFill>
        <p:spPr>
          <a:xfrm>
            <a:off x="4261567" y="3376246"/>
            <a:ext cx="4425234" cy="310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57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Beowulf Clusters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65329"/>
            <a:ext cx="8229600" cy="494648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Initiated as a NASA project in 1994</a:t>
            </a:r>
          </a:p>
          <a:p>
            <a:r>
              <a:rPr lang="en-US" dirty="0" smtClean="0"/>
              <a:t>Commercial Off the Shelf (COTS) components</a:t>
            </a:r>
          </a:p>
          <a:p>
            <a:pPr lvl="1"/>
            <a:r>
              <a:rPr lang="en-US" dirty="0" smtClean="0"/>
              <a:t>Existing workstations</a:t>
            </a:r>
          </a:p>
          <a:p>
            <a:r>
              <a:rPr lang="en-US" dirty="0" smtClean="0"/>
              <a:t>Stand-alone Linux machines</a:t>
            </a:r>
          </a:p>
          <a:p>
            <a:r>
              <a:rPr lang="en-US" dirty="0" smtClean="0"/>
              <a:t>Raspberry Pi Cluster</a:t>
            </a:r>
          </a:p>
          <a:p>
            <a:pPr lvl="1"/>
            <a:r>
              <a:rPr lang="en-US" dirty="0">
                <a:hlinkClick r:id="rId2"/>
              </a:rPr>
              <a:t>http://www.zdnet.com/article/build-your-own-supercomputer-out-of-raspberry-pi-boards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Youtube</a:t>
            </a:r>
            <a:r>
              <a:rPr lang="en-US" dirty="0"/>
              <a:t> explanation </a:t>
            </a:r>
            <a:r>
              <a:rPr lang="en-US" dirty="0" smtClean="0"/>
              <a:t>&amp; discussion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www.youtube.com/watch?v=i_r3z1jYHAc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894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Gaming middleware</a:t>
            </a:r>
            <a:endParaRPr lang="en-US" dirty="0"/>
          </a:p>
        </p:txBody>
      </p:sp>
      <p:pic>
        <p:nvPicPr>
          <p:cNvPr id="2050" name="Picture 2" descr="https://upload.wikimedia.org/wikipedia/commons/thumb/9/91/Linux_kernel_and_gaming_input-output_latency.svg/1280px-Linux_kernel_and_gaming_input-output_latency.svg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917700"/>
            <a:ext cx="8373533" cy="471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40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609" y="511462"/>
            <a:ext cx="9017391" cy="233021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/>
              <a:t>Kiepert</a:t>
            </a:r>
            <a:r>
              <a:rPr lang="en-US" dirty="0"/>
              <a:t> ran the High Performance </a:t>
            </a:r>
            <a:r>
              <a:rPr lang="en-US" dirty="0" err="1"/>
              <a:t>Linpack</a:t>
            </a:r>
            <a:r>
              <a:rPr lang="en-US" dirty="0"/>
              <a:t> (HPL), the standard supercomputer benchmark on his home-made computer and found that his </a:t>
            </a:r>
            <a:r>
              <a:rPr lang="en-US" dirty="0" err="1"/>
              <a:t>RPiCluster</a:t>
            </a:r>
            <a:r>
              <a:rPr lang="en-US" dirty="0"/>
              <a:t> with its 32 Broadcom BCM2708 ARM11 processors running are 1GHz and 14.6GB of usable RAM turned in a HPL peak performance of 10.13 GFLOPS. That's not going to get this cluster into the </a:t>
            </a:r>
            <a:r>
              <a:rPr lang="en-US" dirty="0">
                <a:hlinkClick r:id="rId2"/>
              </a:rPr>
              <a:t>TOP500 supercomputer list</a:t>
            </a:r>
            <a:r>
              <a:rPr lang="en-US" dirty="0"/>
              <a:t>, but as </a:t>
            </a:r>
            <a:r>
              <a:rPr lang="en-US" dirty="0" err="1"/>
              <a:t>Kiepert</a:t>
            </a:r>
            <a:r>
              <a:rPr lang="en-US" dirty="0"/>
              <a:t> observed, "the first Cray-2 supercomputer in 1985 did 1.9 GFLOPS. How times have changed!"</a:t>
            </a:r>
          </a:p>
        </p:txBody>
      </p:sp>
      <p:pic>
        <p:nvPicPr>
          <p:cNvPr id="1026" name="Picture 2" descr="RaspberryPiSuperCompute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7" t="6817" r="11289" b="19337"/>
          <a:stretch/>
        </p:blipFill>
        <p:spPr bwMode="auto">
          <a:xfrm>
            <a:off x="1779562" y="2630659"/>
            <a:ext cx="5711484" cy="406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75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Grid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Heterogeneous Machines</a:t>
            </a:r>
          </a:p>
          <a:p>
            <a:r>
              <a:rPr lang="en-US" dirty="0" smtClean="0"/>
              <a:t>Any OS/architecture</a:t>
            </a:r>
          </a:p>
          <a:p>
            <a:r>
              <a:rPr lang="en-US" dirty="0"/>
              <a:t>Berkeley Open Infrastructure for Network Computing (</a:t>
            </a:r>
            <a:r>
              <a:rPr lang="en-US" dirty="0" smtClean="0"/>
              <a:t>BOINC)</a:t>
            </a:r>
          </a:p>
          <a:p>
            <a:r>
              <a:rPr lang="en-US" dirty="0" smtClean="0"/>
              <a:t>Globus Toolkit</a:t>
            </a:r>
          </a:p>
          <a:p>
            <a:r>
              <a:rPr lang="en-US" dirty="0" smtClean="0"/>
              <a:t>Examples…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350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05243"/>
            <a:ext cx="8229600" cy="4563455"/>
          </a:xfrm>
        </p:spPr>
        <p:txBody>
          <a:bodyPr/>
          <a:lstStyle/>
          <a:p>
            <a:r>
              <a:rPr lang="en-US" dirty="0" smtClean="0"/>
              <a:t>Floating point operations per second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1081" t="48405" r="3197" b="20075"/>
          <a:stretch/>
        </p:blipFill>
        <p:spPr>
          <a:xfrm>
            <a:off x="2942379" y="2366722"/>
            <a:ext cx="3416218" cy="428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3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Grid vs Supercomputers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65329"/>
            <a:ext cx="8229600" cy="4763606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/>
              <a:t>SETI@home</a:t>
            </a:r>
            <a:endParaRPr lang="en-US" dirty="0" smtClean="0"/>
          </a:p>
          <a:p>
            <a:pPr lvl="1"/>
            <a:r>
              <a:rPr lang="en-US" dirty="0" smtClean="0"/>
              <a:t>0.677 PFLOPS</a:t>
            </a:r>
          </a:p>
          <a:p>
            <a:r>
              <a:rPr lang="en-US" dirty="0" err="1" smtClean="0"/>
              <a:t>Folding@home</a:t>
            </a:r>
            <a:endParaRPr lang="en-US" dirty="0" smtClean="0"/>
          </a:p>
          <a:p>
            <a:pPr lvl="1"/>
            <a:r>
              <a:rPr lang="en-US" dirty="0" smtClean="0"/>
              <a:t>36.3 PFLOPS (equivalent)</a:t>
            </a:r>
          </a:p>
          <a:p>
            <a:r>
              <a:rPr lang="en-US" dirty="0" smtClean="0"/>
              <a:t>Fastest Supercomputer (Top 500)</a:t>
            </a:r>
          </a:p>
          <a:p>
            <a:pPr lvl="1"/>
            <a:r>
              <a:rPr lang="en-US" dirty="0" smtClean="0"/>
              <a:t>33.8 (peak 54.9) PFLOPS</a:t>
            </a:r>
          </a:p>
          <a:p>
            <a:r>
              <a:rPr lang="en-US" dirty="0" smtClean="0"/>
              <a:t>BOINC</a:t>
            </a:r>
          </a:p>
          <a:p>
            <a:pPr lvl="1"/>
            <a:r>
              <a:rPr lang="en-US" dirty="0" smtClean="0"/>
              <a:t>139 PFLOPS</a:t>
            </a:r>
          </a:p>
          <a:p>
            <a:r>
              <a:rPr lang="en-US" dirty="0" smtClean="0"/>
              <a:t>Bitcoin Network</a:t>
            </a:r>
          </a:p>
          <a:p>
            <a:pPr lvl="1"/>
            <a:r>
              <a:rPr lang="en-US" dirty="0" smtClean="0"/>
              <a:t>4,873,841 PFLOPS</a:t>
            </a:r>
          </a:p>
          <a:p>
            <a:pPr lvl="1"/>
            <a:r>
              <a:rPr lang="en-US" dirty="0" smtClean="0"/>
              <a:t>4.8 ZFLOPS?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44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OS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7892"/>
            <a:ext cx="8229600" cy="472172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Bitcoin</a:t>
            </a:r>
          </a:p>
          <a:p>
            <a:pPr lvl="1"/>
            <a:r>
              <a:rPr lang="en-US" dirty="0" smtClean="0"/>
              <a:t>(No cooperation, no coordination)</a:t>
            </a:r>
          </a:p>
          <a:p>
            <a:r>
              <a:rPr lang="en-US" dirty="0" smtClean="0"/>
              <a:t>BOINC</a:t>
            </a:r>
          </a:p>
          <a:p>
            <a:pPr lvl="1"/>
            <a:r>
              <a:rPr lang="en-US" dirty="0" smtClean="0"/>
              <a:t>Users (nodes) pick tasks</a:t>
            </a:r>
          </a:p>
          <a:p>
            <a:pPr lvl="1"/>
            <a:r>
              <a:rPr lang="en-US" dirty="0" smtClean="0"/>
              <a:t>BOINC handles distribution and collection of work</a:t>
            </a:r>
          </a:p>
          <a:p>
            <a:r>
              <a:rPr lang="en-US" dirty="0" smtClean="0"/>
              <a:t>Clusters</a:t>
            </a:r>
          </a:p>
          <a:p>
            <a:pPr lvl="1"/>
            <a:r>
              <a:rPr lang="en-US" dirty="0" smtClean="0"/>
              <a:t>Users submit jobs, which are assigned to nodes</a:t>
            </a:r>
          </a:p>
          <a:p>
            <a:pPr lvl="1"/>
            <a:r>
              <a:rPr lang="en-US" dirty="0" smtClean="0"/>
              <a:t>Failure considerations</a:t>
            </a:r>
          </a:p>
          <a:p>
            <a:pPr lvl="1"/>
            <a:r>
              <a:rPr lang="en-US" dirty="0" smtClean="0"/>
              <a:t>Memory (primary/secondary)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882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8029"/>
            <a:ext cx="8229600" cy="773071"/>
          </a:xfrm>
        </p:spPr>
        <p:txBody>
          <a:bodyPr/>
          <a:lstStyle/>
          <a:p>
            <a:r>
              <a:rPr lang="en-US" dirty="0" smtClean="0"/>
              <a:t>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100"/>
            <a:ext cx="8229600" cy="4887598"/>
          </a:xfrm>
        </p:spPr>
        <p:txBody>
          <a:bodyPr/>
          <a:lstStyle/>
          <a:p>
            <a:r>
              <a:rPr lang="en-US" dirty="0"/>
              <a:t>Relational Database</a:t>
            </a:r>
          </a:p>
          <a:p>
            <a:pPr lvl="1"/>
            <a:r>
              <a:rPr lang="en-US" dirty="0"/>
              <a:t>Structured Data</a:t>
            </a:r>
          </a:p>
          <a:p>
            <a:pPr lvl="1"/>
            <a:r>
              <a:rPr lang="en-US" dirty="0"/>
              <a:t>Structured Query Language (SQL)</a:t>
            </a:r>
          </a:p>
          <a:p>
            <a:r>
              <a:rPr lang="en-US" dirty="0"/>
              <a:t>Unstructured (BIG) data…?</a:t>
            </a:r>
          </a:p>
          <a:p>
            <a:pPr lvl="1"/>
            <a:r>
              <a:rPr lang="en-US" dirty="0" smtClean="0"/>
              <a:t>NoSQL databases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987800"/>
            <a:ext cx="8572304" cy="259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804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0729"/>
            <a:ext cx="8229600" cy="836571"/>
          </a:xfrm>
        </p:spPr>
        <p:txBody>
          <a:bodyPr/>
          <a:lstStyle/>
          <a:p>
            <a:r>
              <a:rPr lang="en-US" dirty="0" smtClean="0"/>
              <a:t>Distributed Databases ACID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200"/>
            <a:ext cx="82296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Atomicity</a:t>
            </a:r>
          </a:p>
          <a:p>
            <a:pPr lvl="1"/>
            <a:r>
              <a:rPr lang="en-US" dirty="0" smtClean="0"/>
              <a:t>Each </a:t>
            </a:r>
            <a:r>
              <a:rPr lang="en-US" dirty="0"/>
              <a:t>transaction </a:t>
            </a:r>
            <a:r>
              <a:rPr lang="en-US" dirty="0" smtClean="0"/>
              <a:t>is </a:t>
            </a:r>
            <a:r>
              <a:rPr lang="en-US" dirty="0"/>
              <a:t>"all or </a:t>
            </a:r>
            <a:r>
              <a:rPr lang="en-US" dirty="0" smtClean="0"/>
              <a:t>nothing“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one part of the transaction fails, the entire transaction fails, and the database state is left </a:t>
            </a:r>
            <a:r>
              <a:rPr lang="en-US" dirty="0" smtClean="0"/>
              <a:t>unchanged</a:t>
            </a:r>
          </a:p>
          <a:p>
            <a:r>
              <a:rPr lang="en-US" dirty="0" smtClean="0"/>
              <a:t>Consistency </a:t>
            </a:r>
          </a:p>
          <a:p>
            <a:pPr lvl="1"/>
            <a:r>
              <a:rPr lang="en-US" dirty="0" smtClean="0"/>
              <a:t>Any </a:t>
            </a:r>
            <a:r>
              <a:rPr lang="en-US" dirty="0"/>
              <a:t>transaction will bring the database from one valid state to another. </a:t>
            </a:r>
            <a:endParaRPr lang="en-US" dirty="0" smtClean="0"/>
          </a:p>
          <a:p>
            <a:pPr lvl="1"/>
            <a:r>
              <a:rPr lang="en-US" dirty="0" smtClean="0"/>
              <a:t>Any </a:t>
            </a:r>
            <a:r>
              <a:rPr lang="en-US" dirty="0"/>
              <a:t>data written to the database must be valid according to all defined rules, including constraints, cascades, triggers, and any combination thereof.</a:t>
            </a:r>
          </a:p>
        </p:txBody>
      </p:sp>
    </p:spTree>
    <p:extLst>
      <p:ext uri="{BB962C8B-B14F-4D97-AF65-F5344CB8AC3E}">
        <p14:creationId xmlns:p14="http://schemas.microsoft.com/office/powerpoint/2010/main" val="409476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0729"/>
            <a:ext cx="8229600" cy="836571"/>
          </a:xfrm>
        </p:spPr>
        <p:txBody>
          <a:bodyPr/>
          <a:lstStyle/>
          <a:p>
            <a:r>
              <a:rPr lang="en-US" dirty="0" smtClean="0"/>
              <a:t>Distributed Databases ACID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200"/>
            <a:ext cx="8229600" cy="5105400"/>
          </a:xfrm>
        </p:spPr>
        <p:txBody>
          <a:bodyPr>
            <a:normAutofit/>
          </a:bodyPr>
          <a:lstStyle/>
          <a:p>
            <a:r>
              <a:rPr lang="en-US" dirty="0" smtClean="0"/>
              <a:t>Isolation</a:t>
            </a:r>
          </a:p>
          <a:p>
            <a:pPr lvl="1"/>
            <a:r>
              <a:rPr lang="en-US" dirty="0" smtClean="0"/>
              <a:t>Concurrent </a:t>
            </a:r>
            <a:r>
              <a:rPr lang="en-US" dirty="0"/>
              <a:t>execution of transactions results in a system state that would be obtained if transactions were executed </a:t>
            </a:r>
            <a:r>
              <a:rPr lang="en-US" dirty="0" smtClean="0"/>
              <a:t>serially</a:t>
            </a:r>
          </a:p>
          <a:p>
            <a:pPr lvl="1"/>
            <a:r>
              <a:rPr lang="en-US" dirty="0" smtClean="0"/>
              <a:t>(idea of mutual exclusion)</a:t>
            </a:r>
          </a:p>
          <a:p>
            <a:r>
              <a:rPr lang="en-US" dirty="0" smtClean="0"/>
              <a:t>Durability</a:t>
            </a:r>
          </a:p>
          <a:p>
            <a:pPr lvl="1"/>
            <a:r>
              <a:rPr lang="en-US" dirty="0" smtClean="0"/>
              <a:t>Once </a:t>
            </a:r>
            <a:r>
              <a:rPr lang="en-US" dirty="0"/>
              <a:t>a transaction has been committed, it will remain so, even in the event of power loss, crashes, or </a:t>
            </a:r>
            <a:r>
              <a:rPr lang="en-US" dirty="0" smtClean="0"/>
              <a:t>errors</a:t>
            </a:r>
          </a:p>
          <a:p>
            <a:pPr lvl="1"/>
            <a:r>
              <a:rPr lang="en-US" dirty="0" smtClean="0"/>
              <a:t>(secondary memory)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08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 (Brewer’s) Theorem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7892"/>
            <a:ext cx="8229600" cy="471800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Impossible for a distributed system to simultaneously provide all three of the following guarantees</a:t>
            </a:r>
          </a:p>
          <a:p>
            <a:pPr lvl="1"/>
            <a:r>
              <a:rPr lang="en-US" b="1" dirty="0"/>
              <a:t>Consistency</a:t>
            </a:r>
            <a:r>
              <a:rPr lang="en-US" dirty="0"/>
              <a:t> (all nodes see the same data at the same time</a:t>
            </a:r>
            <a:r>
              <a:rPr lang="en-US" dirty="0" smtClean="0"/>
              <a:t>)</a:t>
            </a:r>
          </a:p>
          <a:p>
            <a:pPr lvl="1"/>
            <a:r>
              <a:rPr lang="en-US" b="1" dirty="0"/>
              <a:t>Availability</a:t>
            </a:r>
            <a:r>
              <a:rPr lang="en-US" dirty="0"/>
              <a:t> (a guarantee that every request receives a response about whether it succeeded or failed</a:t>
            </a:r>
            <a:r>
              <a:rPr lang="en-US" dirty="0" smtClean="0"/>
              <a:t>)</a:t>
            </a:r>
          </a:p>
          <a:p>
            <a:pPr lvl="1"/>
            <a:r>
              <a:rPr lang="en-US" b="1" dirty="0"/>
              <a:t>Partition</a:t>
            </a:r>
            <a:r>
              <a:rPr lang="en-US" dirty="0"/>
              <a:t> </a:t>
            </a:r>
            <a:r>
              <a:rPr lang="en-US" b="1" dirty="0"/>
              <a:t>tolerance</a:t>
            </a:r>
            <a:r>
              <a:rPr lang="en-US" dirty="0"/>
              <a:t> (the system continues to operate despite arbitrary partitioning due to network failures)</a:t>
            </a:r>
          </a:p>
        </p:txBody>
      </p:sp>
    </p:spTree>
    <p:extLst>
      <p:ext uri="{BB962C8B-B14F-4D97-AF65-F5344CB8AC3E}">
        <p14:creationId xmlns:p14="http://schemas.microsoft.com/office/powerpoint/2010/main" val="3797766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Client/Server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7891"/>
            <a:ext cx="8229600" cy="2343109"/>
          </a:xfrm>
        </p:spPr>
        <p:txBody>
          <a:bodyPr/>
          <a:lstStyle/>
          <a:p>
            <a:r>
              <a:rPr lang="en-US" dirty="0" smtClean="0"/>
              <a:t>Heavily Network Dependent</a:t>
            </a:r>
          </a:p>
          <a:p>
            <a:r>
              <a:rPr lang="en-US" dirty="0" smtClean="0"/>
              <a:t>Application-level tasks</a:t>
            </a:r>
          </a:p>
          <a:p>
            <a:r>
              <a:rPr lang="en-US" dirty="0" smtClean="0"/>
              <a:t>Interfaces through an API</a:t>
            </a:r>
          </a:p>
        </p:txBody>
      </p:sp>
      <p:pic>
        <p:nvPicPr>
          <p:cNvPr id="4" name="Picture 3" descr="f1.pdf"/>
          <p:cNvPicPr>
            <a:picLocks noChangeAspect="1"/>
          </p:cNvPicPr>
          <p:nvPr/>
        </p:nvPicPr>
        <p:blipFill rotWithShape="1">
          <a:blip r:embed="rId2"/>
          <a:srcRect t="16364" b="24917"/>
          <a:stretch/>
        </p:blipFill>
        <p:spPr>
          <a:xfrm>
            <a:off x="4397460" y="3022600"/>
            <a:ext cx="4746540" cy="3606799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587792"/>
            <a:ext cx="4279900" cy="3041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Work Burden can be split between the Client and Server</a:t>
            </a:r>
          </a:p>
          <a:p>
            <a:pPr lvl="1"/>
            <a:r>
              <a:rPr lang="en-US" dirty="0" smtClean="0"/>
              <a:t>Consider the Computation to Communication ratio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041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PPRESENTATIONGUID" val="c1d84c9f-e1d7-497f-924c-f557b6e4713e"/>
  <p:tag name="WASPOLLED" val="3465EA0867D542FDB9D2D7A2FC6427DB"/>
  <p:tag name="TPVERSION" val="6"/>
  <p:tag name="TPFULLVERSION" val="6.2.1.5"/>
  <p:tag name="PPTVERSION" val="15"/>
  <p:tag name="TPOS" val="2"/>
  <p:tag name="TPLASTSAVEVERSION" val="6.2 PC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4031</TotalTime>
  <Words>5379</Words>
  <Application>Microsoft Macintosh PowerPoint</Application>
  <PresentationFormat>On-screen Show (4:3)</PresentationFormat>
  <Paragraphs>572</Paragraphs>
  <Slides>44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7" baseType="lpstr">
      <vt:lpstr>Calibri</vt:lpstr>
      <vt:lpstr>Arial</vt:lpstr>
      <vt:lpstr>Office Theme</vt:lpstr>
      <vt:lpstr>PowerPoint Presentation</vt:lpstr>
      <vt:lpstr>Client/Server, Clustering</vt:lpstr>
      <vt:lpstr>Additional Terminology</vt:lpstr>
      <vt:lpstr>Gaming middleware</vt:lpstr>
      <vt:lpstr>Databases</vt:lpstr>
      <vt:lpstr>Distributed Databases ACID</vt:lpstr>
      <vt:lpstr>Distributed Databases ACID</vt:lpstr>
      <vt:lpstr>CAP (Brewer’s) Theorem</vt:lpstr>
      <vt:lpstr>Client/Server Computing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Multi-Tier Example: ParaView</vt:lpstr>
      <vt:lpstr>File Cache Consistency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Remote Procedure Calls</vt:lpstr>
      <vt:lpstr>Synchronous versus Asynchronous</vt:lpstr>
      <vt:lpstr>Simple Object Access Protocol (SOAP)</vt:lpstr>
      <vt:lpstr>Securing RPC over a network</vt:lpstr>
      <vt:lpstr>PowerPoint Presentation</vt:lpstr>
      <vt:lpstr>Clusters </vt:lpstr>
      <vt:lpstr>Top 500 (top500.org)</vt:lpstr>
      <vt:lpstr>Benefits of Clusters</vt:lpstr>
      <vt:lpstr>PowerPoint Presentation</vt:lpstr>
      <vt:lpstr>PowerPoint Presentation</vt:lpstr>
      <vt:lpstr>Cluster Considerations</vt:lpstr>
      <vt:lpstr>Parallelization</vt:lpstr>
      <vt:lpstr>Beowulf Clusters</vt:lpstr>
      <vt:lpstr>PowerPoint Presentation</vt:lpstr>
      <vt:lpstr>Grid Computing</vt:lpstr>
      <vt:lpstr>FLOPS</vt:lpstr>
      <vt:lpstr>Grid vs Supercomputers</vt:lpstr>
      <vt:lpstr>OS Considerations</vt:lpstr>
    </vt:vector>
  </TitlesOfParts>
  <Company>Missouri University of Science and Technology</Company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Joe Miner</dc:creator>
  <cp:lastModifiedBy>Mike Gosnell</cp:lastModifiedBy>
  <cp:revision>207</cp:revision>
  <dcterms:created xsi:type="dcterms:W3CDTF">2011-01-20T20:51:22Z</dcterms:created>
  <dcterms:modified xsi:type="dcterms:W3CDTF">2016-05-29T21:58:55Z</dcterms:modified>
</cp:coreProperties>
</file>

<file path=docProps/thumbnail.jpeg>
</file>